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12192000"/>
  <p:notesSz cx="6669075" cy="9926625"/>
  <p:embeddedFontLst>
    <p:embeddedFont>
      <p:font typeface="Lato"/>
      <p:regular r:id="rId53"/>
      <p:bold r:id="rId54"/>
      <p:italic r:id="rId55"/>
      <p:boldItalic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3A6ECB-7CDB-4481-8967-1AFA0BD2E3E9}">
  <a:tblStyle styleId="{BB3A6ECB-7CDB-4481-8967-1AFA0BD2E3E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6053B72-F6EF-482E-BD47-A61733C4AAB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Lato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Lato-italic.fntdata"/><Relationship Id="rId10" Type="http://schemas.openxmlformats.org/officeDocument/2006/relationships/slide" Target="slides/slide4.xml"/><Relationship Id="rId54" Type="http://schemas.openxmlformats.org/officeDocument/2006/relationships/font" Target="fonts/Lato-bold.fntdata"/><Relationship Id="rId13" Type="http://schemas.openxmlformats.org/officeDocument/2006/relationships/slide" Target="slides/slide7.xml"/><Relationship Id="rId57" Type="http://schemas.openxmlformats.org/officeDocument/2006/relationships/font" Target="fonts/OpenSans-regular.fntdata"/><Relationship Id="rId12" Type="http://schemas.openxmlformats.org/officeDocument/2006/relationships/slide" Target="slides/slide6.xml"/><Relationship Id="rId56" Type="http://schemas.openxmlformats.org/officeDocument/2006/relationships/font" Target="fonts/Lato-boldItalic.fntdata"/><Relationship Id="rId15" Type="http://schemas.openxmlformats.org/officeDocument/2006/relationships/slide" Target="slides/slide9.xml"/><Relationship Id="rId59" Type="http://schemas.openxmlformats.org/officeDocument/2006/relationships/font" Target="fonts/OpenSans-italic.fntdata"/><Relationship Id="rId14" Type="http://schemas.openxmlformats.org/officeDocument/2006/relationships/slide" Target="slides/slide8.xml"/><Relationship Id="rId58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a70883409b_0_1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a70883409b_0_1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1a70883409b_0_11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:notes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2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6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a70883409b_0_18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1a70883409b_0_18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d7f471ca4e_14_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d7f471ca4e_14_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d7f471ca4e_14_0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a70883409b_0_25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1a70883409b_0_25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d6a494e4d1_1_2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3d6a494e4d1_1_2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4f79076edc_0_37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4f79076edc_0_37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24f79076edc_0_37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4f79076edc_0_30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24f79076edc_0_30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d6ce1ade34_2_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d6ce1ade34_2_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f97e114f8_0_9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af97e114f8_0_9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a70883409b_0_53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a70883409b_0_53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1a70883409b_0_53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4f79076edc_0_56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4f79076edc_0_56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4f79076edc_0_218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24f79076edc_0_218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f79076edc_0_23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4f79076edc_0_23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4f79076edc_0_25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24f79076edc_0_25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4f79076edc_0_264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4f79076edc_0_264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f79076edc_0_27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24f79076edc_0_27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f79076edc_0_278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24f79076edc_0_278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4f79076edc_0_309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4f79076edc_0_309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24f79076edc_0_309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a70883409b_0_93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a70883409b_0_93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a70883409b_0_93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f97e114f8_0_10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f97e114f8_0_10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f97e114f8_0_101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4f79076edc_0_314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4f79076edc_0_314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24f79076edc_0_314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4f79076edc_0_334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4f79076edc_0_334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24f79076edc_0_334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566ca07f6c_0_45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566ca07f6c_0_45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2566ca07f6c_0_45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4f79076edc_0_37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4f79076edc_0_37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24f79076edc_0_371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4f79076edc_0_376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24f79076edc_0_376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51a5956e8b_0_24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g251a5956e8b_0_24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d6ce1ade34_4_6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d6ce1ade34_4_6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3d6ce1ade34_4_6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d6ce1ade34_4_12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d6ce1ade34_4_12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g3d6ce1ade34_4_12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d6ce1ade34_4_2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d6ce1ade34_4_2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g3d6ce1ade34_4_20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d6ce1ade34_4_33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d6ce1ade34_4_33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3d6ce1ade34_4_33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566ca07f6c_0_33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g2566ca07f6c_0_33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d7f471ca4e_6_5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3d7f471ca4e_6_5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d7f471ca4e_6_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3d7f471ca4e_6_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f79076edc_0_36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4f79076edc_0_36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24f79076edc_0_360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4f79076edc_0_38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4f79076edc_0_38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24f79076edc_0_381:notes"/>
          <p:cNvSpPr txBox="1"/>
          <p:nvPr>
            <p:ph idx="12" type="sldNum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4f79076edc_0_386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24f79076edc_0_386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4f79076edc_0_395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24f79076edc_0_395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1a5956e8b_0_257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ITI does not see transparency as an end, but as a means to something greater: effective, inclusive and sustainable infrastructure. </a:t>
            </a:r>
            <a:endParaRPr/>
          </a:p>
        </p:txBody>
      </p:sp>
      <p:sp>
        <p:nvSpPr>
          <p:cNvPr id="219" name="Google Shape;219;g251a5956e8b_0_257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357188" y="1241425"/>
            <a:ext cx="5954712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bring out in the notes: The 30% figure actually underestimates the value of CoST, because you end up with the wrong quality of infrastructure (which is a huge cost) [Hamish]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f79076edc_0_61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4f79076edc_0_61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6dd7c8c31_0_0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e6dd7c8c31_0_0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f97e114f8_0_127:notes"/>
          <p:cNvSpPr txBox="1"/>
          <p:nvPr>
            <p:ph idx="1" type="body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af97e114f8_0_127:notes"/>
          <p:cNvSpPr/>
          <p:nvPr>
            <p:ph idx="2" type="sldImg"/>
          </p:nvPr>
        </p:nvSpPr>
        <p:spPr>
          <a:xfrm>
            <a:off x="357188" y="1241425"/>
            <a:ext cx="59547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3.jpg"/><Relationship Id="rId8" Type="http://schemas.openxmlformats.org/officeDocument/2006/relationships/image" Target="../media/image2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28.jpg"/><Relationship Id="rId7" Type="http://schemas.openxmlformats.org/officeDocument/2006/relationships/image" Target="../media/image20.jpg"/><Relationship Id="rId8" Type="http://schemas.openxmlformats.org/officeDocument/2006/relationships/image" Target="../media/image2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jpg"/><Relationship Id="rId10" Type="http://schemas.openxmlformats.org/officeDocument/2006/relationships/image" Target="../media/image8.jpg"/><Relationship Id="rId13" Type="http://schemas.openxmlformats.org/officeDocument/2006/relationships/image" Target="../media/image3.jpg"/><Relationship Id="rId1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1.jpg"/><Relationship Id="rId14" Type="http://schemas.openxmlformats.org/officeDocument/2006/relationships/image" Target="../media/image34.jpg"/><Relationship Id="rId5" Type="http://schemas.openxmlformats.org/officeDocument/2006/relationships/image" Target="../media/image15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11.png"/><Relationship Id="rId13" Type="http://schemas.openxmlformats.org/officeDocument/2006/relationships/image" Target="../media/image29.png"/><Relationship Id="rId1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hyperlink" Target="https://www.google.co.uk/url?sa=i&amp;rct=j&amp;q=&amp;esrc=s&amp;source=images&amp;cd=&amp;cad=rja&amp;uact=8&amp;ved=0CAcQjRxqFQoTCOOWgt_L9sgCFYjJFAodPYkEmw&amp;url=https://en.wikipedia.org/wiki/London_King's_Cross_railway_station&amp;bvm=bv.106379543,d.d24&amp;psig=AFQjCNFLBvDjk2iq8z_bzyw0P9xK8HerZQ&amp;ust=1446720416167391" TargetMode="External"/><Relationship Id="rId9" Type="http://schemas.openxmlformats.org/officeDocument/2006/relationships/image" Target="../media/image2.png"/><Relationship Id="rId15" Type="http://schemas.openxmlformats.org/officeDocument/2006/relationships/image" Target="../media/image5.png"/><Relationship Id="rId14" Type="http://schemas.openxmlformats.org/officeDocument/2006/relationships/image" Target="../media/image17.png"/><Relationship Id="rId5" Type="http://schemas.openxmlformats.org/officeDocument/2006/relationships/image" Target="../media/image6.jpg"/><Relationship Id="rId6" Type="http://schemas.openxmlformats.org/officeDocument/2006/relationships/image" Target="../media/image16.jpg"/><Relationship Id="rId7" Type="http://schemas.openxmlformats.org/officeDocument/2006/relationships/image" Target="../media/image10.jpg"/><Relationship Id="rId8" Type="http://schemas.openxmlformats.org/officeDocument/2006/relationships/image" Target="../media/image3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12192000" cy="4882243"/>
          </a:xfrm>
          <a:prstGeom prst="rect">
            <a:avLst/>
          </a:prstGeom>
          <a:solidFill>
            <a:srgbClr val="CC2028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250371" y="293918"/>
            <a:ext cx="6556829" cy="1860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50371" y="2246771"/>
            <a:ext cx="6556829" cy="85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i="1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3998" y="5101765"/>
            <a:ext cx="2861683" cy="62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1654" y="1649149"/>
            <a:ext cx="2528611" cy="169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1654" y="-8256"/>
            <a:ext cx="2534961" cy="16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6320" y="1639248"/>
            <a:ext cx="2645679" cy="169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 b="0" l="17354" r="0" t="0"/>
          <a:stretch/>
        </p:blipFill>
        <p:spPr>
          <a:xfrm>
            <a:off x="9546321" y="-8256"/>
            <a:ext cx="2652029" cy="165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56937" y="3340706"/>
            <a:ext cx="2489383" cy="154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sheep in a cage&#10;&#10;Description generated with high confidence" id="26" name="Google Shape;26;p2"/>
          <p:cNvPicPr preferRelativeResize="0"/>
          <p:nvPr/>
        </p:nvPicPr>
        <p:blipFill rotWithShape="1">
          <a:blip r:embed="rId8">
            <a:alphaModFix/>
          </a:blip>
          <a:srcRect b="11588" l="0" r="0" t="0"/>
          <a:stretch/>
        </p:blipFill>
        <p:spPr>
          <a:xfrm>
            <a:off x="9546320" y="3330806"/>
            <a:ext cx="2660828" cy="154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3200"/>
              <a:buFont typeface="Arial"/>
              <a:buNone/>
              <a:defRPr sz="3200"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203200" y="945967"/>
            <a:ext cx="11738800" cy="5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32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0" y="0"/>
            <a:ext cx="12192000" cy="763600"/>
          </a:xfrm>
          <a:prstGeom prst="rect">
            <a:avLst/>
          </a:prstGeom>
          <a:solidFill>
            <a:srgbClr val="37999B"/>
          </a:solidFill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250233" y="1017100"/>
            <a:ext cx="5508000" cy="5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32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600"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600"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5758467" y="1017200"/>
            <a:ext cx="6157200" cy="5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32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600"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600"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600"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Lato"/>
              <a:buChar char="■"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descr="ocds - open contracting data standard logo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12" y="6335519"/>
            <a:ext cx="1627643" cy="30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367" y="6335533"/>
            <a:ext cx="1627659" cy="35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0" y="0"/>
            <a:ext cx="12192000" cy="763600"/>
          </a:xfrm>
          <a:prstGeom prst="rect">
            <a:avLst/>
          </a:prstGeom>
          <a:solidFill>
            <a:srgbClr val="37999B"/>
          </a:solidFill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23238"/>
              </a:buClr>
              <a:buSzPts val="2800"/>
              <a:buFont typeface="Lato"/>
              <a:buNone/>
              <a:defRPr>
                <a:solidFill>
                  <a:srgbClr val="32323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203200" y="945967"/>
            <a:ext cx="11738800" cy="5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32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ocds - open contracting data standard logo.png" id="98" name="Google Shape;9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12" y="6335519"/>
            <a:ext cx="1627643" cy="30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367" y="6335533"/>
            <a:ext cx="1627659" cy="35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1">
  <p:cSld name="Content Slide - 1">
    <p:bg>
      <p:bgPr>
        <a:solidFill>
          <a:srgbClr val="FAFCF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4843341" y="61199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814918" y="591161"/>
            <a:ext cx="10445749" cy="3910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 cap="none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814918" y="989573"/>
            <a:ext cx="1044574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67"/>
              <a:buNone/>
              <a:defRPr sz="2667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3" type="body"/>
          </p:nvPr>
        </p:nvSpPr>
        <p:spPr>
          <a:xfrm>
            <a:off x="814918" y="1604432"/>
            <a:ext cx="10445749" cy="426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4D5D"/>
              </a:buClr>
              <a:buSzPts val="2667"/>
              <a:buFont typeface="Noto Sans Symbols"/>
              <a:buNone/>
              <a:defRPr sz="2667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2667"/>
              <a:buFont typeface="Noto Sans Symbols"/>
              <a:buChar char="▪"/>
              <a:defRPr sz="2667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79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2667"/>
              <a:buFont typeface="NTR"/>
              <a:buChar char="‑"/>
              <a:defRPr sz="2667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1600"/>
              <a:buChar char="•"/>
              <a:defRPr sz="1600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1600"/>
              <a:buChar char="•"/>
              <a:defRPr sz="1600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7140" y="6143590"/>
            <a:ext cx="3073529" cy="275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918" y="6106555"/>
            <a:ext cx="3311412" cy="3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a Slide - 1">
  <p:cSld name="Media Slide - 1">
    <p:bg>
      <p:bgPr>
        <a:solidFill>
          <a:srgbClr val="FAFCF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4843341" y="61199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333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14918" y="591161"/>
            <a:ext cx="10445749" cy="3910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 cap="none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4D5D"/>
              </a:buClr>
              <a:buSzPts val="3067"/>
              <a:buNone/>
              <a:defRPr b="1" sz="3067">
                <a:solidFill>
                  <a:srgbClr val="254D5D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814918" y="989573"/>
            <a:ext cx="1044574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67"/>
              <a:buNone/>
              <a:defRPr sz="2667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  <a:defRPr sz="20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814918" y="1605126"/>
            <a:ext cx="10445749" cy="425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4D5D"/>
              </a:buClr>
              <a:buSzPts val="2667"/>
              <a:buNone/>
              <a:defRPr sz="2667">
                <a:solidFill>
                  <a:srgbClr val="254D5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7140" y="6143590"/>
            <a:ext cx="3073529" cy="275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918" y="6106555"/>
            <a:ext cx="3311412" cy="3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0" y="-8256"/>
            <a:ext cx="12148119" cy="4910035"/>
          </a:xfrm>
          <a:prstGeom prst="rect">
            <a:avLst/>
          </a:prstGeom>
          <a:solidFill>
            <a:srgbClr val="CC2028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/>
          <p:nvPr>
            <p:ph type="ctrTitle"/>
          </p:nvPr>
        </p:nvSpPr>
        <p:spPr>
          <a:xfrm>
            <a:off x="250371" y="293918"/>
            <a:ext cx="6556829" cy="1860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250371" y="2246771"/>
            <a:ext cx="6556829" cy="85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i="1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8903" y="5135328"/>
            <a:ext cx="2706949" cy="5904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9"/>
          <p:cNvGrpSpPr/>
          <p:nvPr/>
        </p:nvGrpSpPr>
        <p:grpSpPr>
          <a:xfrm>
            <a:off x="6855969" y="-8256"/>
            <a:ext cx="5340921" cy="4922226"/>
            <a:chOff x="6283264" y="191779"/>
            <a:chExt cx="5659357" cy="5147896"/>
          </a:xfrm>
        </p:grpSpPr>
        <p:grpSp>
          <p:nvGrpSpPr>
            <p:cNvPr id="131" name="Google Shape;131;p19"/>
            <p:cNvGrpSpPr/>
            <p:nvPr/>
          </p:nvGrpSpPr>
          <p:grpSpPr>
            <a:xfrm>
              <a:off x="6283264" y="191779"/>
              <a:ext cx="5659357" cy="5147896"/>
              <a:chOff x="6283264" y="191779"/>
              <a:chExt cx="5659357" cy="5147896"/>
            </a:xfrm>
          </p:grpSpPr>
          <p:pic>
            <p:nvPicPr>
              <p:cNvPr id="132" name="Google Shape;132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83264" y="191779"/>
                <a:ext cx="2791013" cy="17347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17354" r="0" t="0"/>
              <a:stretch/>
            </p:blipFill>
            <p:spPr>
              <a:xfrm>
                <a:off x="9074277" y="191779"/>
                <a:ext cx="2868344" cy="17347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283265" y="3686721"/>
                <a:ext cx="2791013" cy="16529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294137" y="1916194"/>
                <a:ext cx="2780142" cy="17688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6" name="Google Shape;136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74277" y="1926559"/>
              <a:ext cx="2868344" cy="1804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truck driving down a dirt road&#10;&#10;Description automatically generated" id="137" name="Google Shape;137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74275" y="3671970"/>
              <a:ext cx="2868343" cy="16677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838200" y="365125"/>
            <a:ext cx="856349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38200" y="1825625"/>
            <a:ext cx="10515600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blipFill>
          <a:blip r:embed="rId2">
            <a:alphaModFix amt="95000"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hototour.minneapolis.mn.us/pics/5847.jpg" id="142" name="Google Shape;142;p21"/>
          <p:cNvPicPr preferRelativeResize="0"/>
          <p:nvPr/>
        </p:nvPicPr>
        <p:blipFill rotWithShape="1">
          <a:blip r:embed="rId3">
            <a:alphaModFix/>
          </a:blip>
          <a:srcRect b="-1" l="0" r="72573" t="38275"/>
          <a:stretch/>
        </p:blipFill>
        <p:spPr>
          <a:xfrm flipH="1">
            <a:off x="8420100" y="0"/>
            <a:ext cx="3771900" cy="685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ototour.minneapolis.mn.us/pics/5847.jpg"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8500"/>
          <a:stretch/>
        </p:blipFill>
        <p:spPr>
          <a:xfrm flipH="1">
            <a:off x="0" y="-3136"/>
            <a:ext cx="11252200" cy="68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type="title"/>
          </p:nvPr>
        </p:nvSpPr>
        <p:spPr>
          <a:xfrm>
            <a:off x="831850" y="61572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6000"/>
              <a:buFont typeface="Arial"/>
              <a:buNone/>
              <a:defRPr sz="6000"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831850" y="349545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0B1"/>
              </a:buClr>
              <a:buSzPts val="3500"/>
              <a:buNone/>
              <a:defRPr b="1" i="1" sz="3500">
                <a:solidFill>
                  <a:srgbClr val="B0B0B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/>
        </p:nvSpPr>
        <p:spPr>
          <a:xfrm>
            <a:off x="9084128" y="6118669"/>
            <a:ext cx="2743200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@CoSTransparency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6929" y="177800"/>
            <a:ext cx="3291841" cy="71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733214" y="6133264"/>
            <a:ext cx="5362786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www.infrastructuretransparency.org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38200" y="365125"/>
            <a:ext cx="85635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38200" y="1320800"/>
            <a:ext cx="10515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838200" y="365125"/>
            <a:ext cx="88461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838200" y="1825625"/>
            <a:ext cx="51816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body"/>
          </p:nvPr>
        </p:nvSpPr>
        <p:spPr>
          <a:xfrm>
            <a:off x="6172200" y="1825625"/>
            <a:ext cx="51816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0B1"/>
              </a:buClr>
              <a:buSzPts val="2400"/>
              <a:buNone/>
              <a:defRPr b="1" sz="2400">
                <a:solidFill>
                  <a:srgbClr val="B0B0B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23"/>
          <p:cNvSpPr txBox="1"/>
          <p:nvPr>
            <p:ph idx="2" type="body"/>
          </p:nvPr>
        </p:nvSpPr>
        <p:spPr>
          <a:xfrm>
            <a:off x="839788" y="2505075"/>
            <a:ext cx="5157787" cy="327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0B1"/>
              </a:buClr>
              <a:buSzPts val="2400"/>
              <a:buNone/>
              <a:defRPr b="1" sz="2400">
                <a:solidFill>
                  <a:srgbClr val="B0B0B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23"/>
          <p:cNvSpPr txBox="1"/>
          <p:nvPr>
            <p:ph idx="4" type="body"/>
          </p:nvPr>
        </p:nvSpPr>
        <p:spPr>
          <a:xfrm>
            <a:off x="6172200" y="2505075"/>
            <a:ext cx="5183188" cy="327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3200"/>
              <a:buFont typeface="Arial"/>
              <a:buNone/>
              <a:defRPr sz="3200"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3200"/>
              <a:buFont typeface="Arial"/>
              <a:buNone/>
              <a:defRPr sz="3200"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-4578" y="-10158"/>
            <a:ext cx="12192000" cy="4882243"/>
          </a:xfrm>
          <a:prstGeom prst="rect">
            <a:avLst/>
          </a:prstGeom>
          <a:solidFill>
            <a:srgbClr val="CC2028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351883" y="617375"/>
            <a:ext cx="3711575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www.infrastructuretransparency.org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351884" y="1337628"/>
            <a:ext cx="3711575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cost@infrastructuretransparency.org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1351884" y="2059761"/>
            <a:ext cx="3711575" cy="31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International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1351884" y="2780014"/>
            <a:ext cx="3711575" cy="31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@CoSTransparency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23" y="1301210"/>
            <a:ext cx="54849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b="9582" l="24118" r="23277" t="11586"/>
          <a:stretch/>
        </p:blipFill>
        <p:spPr>
          <a:xfrm>
            <a:off x="779293" y="2021463"/>
            <a:ext cx="26635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927" y="2741716"/>
            <a:ext cx="487088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471" y="580957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262" y="4182220"/>
            <a:ext cx="56241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1351884" y="4218638"/>
            <a:ext cx="48626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Construction Sector Transparency Initiative (CoST)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471" y="3461969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1351884" y="3498387"/>
            <a:ext cx="48626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Construction Sector Transparency Initiative (CoST)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94865" y="5113339"/>
            <a:ext cx="3291841" cy="71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57571" y="-8503"/>
            <a:ext cx="2544874" cy="16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10">
            <a:alphaModFix/>
          </a:blip>
          <a:srcRect b="0" l="17354" r="0" t="0"/>
          <a:stretch/>
        </p:blipFill>
        <p:spPr>
          <a:xfrm>
            <a:off x="9606015" y="-10158"/>
            <a:ext cx="2615385" cy="166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61141" y="1629954"/>
            <a:ext cx="2534961" cy="168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96101" y="1629955"/>
            <a:ext cx="2620341" cy="170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51228" y="3311038"/>
            <a:ext cx="2544874" cy="157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14">
            <a:alphaModFix/>
          </a:blip>
          <a:srcRect b="0" l="0" r="0" t="9666"/>
          <a:stretch/>
        </p:blipFill>
        <p:spPr>
          <a:xfrm>
            <a:off x="9596102" y="3314046"/>
            <a:ext cx="2615385" cy="1579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hototour.minneapolis.mn.us/pics/5847.jpg" id="31" name="Google Shape;31;p4"/>
          <p:cNvPicPr preferRelativeResize="0"/>
          <p:nvPr/>
        </p:nvPicPr>
        <p:blipFill rotWithShape="1">
          <a:blip r:embed="rId2">
            <a:alphaModFix/>
          </a:blip>
          <a:srcRect b="-1" l="0" r="72573" t="38275"/>
          <a:stretch/>
        </p:blipFill>
        <p:spPr>
          <a:xfrm flipH="1">
            <a:off x="8420100" y="0"/>
            <a:ext cx="3771900" cy="685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ototour.minneapolis.mn.us/pics/5847.jpg"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8500"/>
          <a:stretch/>
        </p:blipFill>
        <p:spPr>
          <a:xfrm flipH="1">
            <a:off x="0" y="-3136"/>
            <a:ext cx="11252200" cy="68547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type="title"/>
          </p:nvPr>
        </p:nvSpPr>
        <p:spPr>
          <a:xfrm>
            <a:off x="831850" y="61572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6000"/>
              <a:buFont typeface="Arial"/>
              <a:buNone/>
              <a:defRPr sz="6000"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831850" y="349545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0B1"/>
              </a:buClr>
              <a:buSzPts val="3500"/>
              <a:buNone/>
              <a:defRPr b="1" i="1" sz="3500">
                <a:solidFill>
                  <a:srgbClr val="B0B0B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/>
        </p:nvSpPr>
        <p:spPr>
          <a:xfrm>
            <a:off x="9084128" y="6118669"/>
            <a:ext cx="2743200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@CoSTransparency</a:t>
            </a:r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6929" y="177800"/>
            <a:ext cx="3291841" cy="71800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>
            <a:off x="733214" y="6133264"/>
            <a:ext cx="5362786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www.infrastructuretransparency.org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-4578" y="-10158"/>
            <a:ext cx="12192000" cy="4882243"/>
          </a:xfrm>
          <a:prstGeom prst="rect">
            <a:avLst/>
          </a:prstGeom>
          <a:solidFill>
            <a:srgbClr val="CC2028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3476" l="0" r="0" t="5100"/>
          <a:stretch/>
        </p:blipFill>
        <p:spPr>
          <a:xfrm>
            <a:off x="7057571" y="-8750"/>
            <a:ext cx="2519045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28741" l="18337" r="19755" t="23891"/>
          <a:stretch/>
        </p:blipFill>
        <p:spPr>
          <a:xfrm flipH="1">
            <a:off x="7057571" y="1648658"/>
            <a:ext cx="2519680" cy="1654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1/15/King's_Cross_Western_Concourse.jpg" id="42" name="Google Shape;42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4652" l="0" r="0" t="6990"/>
          <a:stretch/>
        </p:blipFill>
        <p:spPr>
          <a:xfrm>
            <a:off x="9576260" y="-7620"/>
            <a:ext cx="2625570" cy="1657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ixabay.com/static/uploads/photo/2014/01/30/13/25/lunar-new-year-254895_640.jpg" id="43" name="Google Shape;43;p5"/>
          <p:cNvPicPr preferRelativeResize="0"/>
          <p:nvPr/>
        </p:nvPicPr>
        <p:blipFill rotWithShape="1">
          <a:blip r:embed="rId6">
            <a:alphaModFix/>
          </a:blip>
          <a:srcRect b="6508" l="0" r="0" t="2528"/>
          <a:stretch/>
        </p:blipFill>
        <p:spPr>
          <a:xfrm>
            <a:off x="7057571" y="3299083"/>
            <a:ext cx="2519046" cy="1591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ublic-domain-image.com/free-images/people/children-kids/these-children-at-a-school-in-turkestan-city-are-participating-in-a-national-reading-day-725x544.jpg" id="44" name="Google Shape;44;p5"/>
          <p:cNvPicPr preferRelativeResize="0"/>
          <p:nvPr/>
        </p:nvPicPr>
        <p:blipFill rotWithShape="1">
          <a:blip r:embed="rId7">
            <a:alphaModFix/>
          </a:blip>
          <a:srcRect b="0" l="0" r="0" t="19468"/>
          <a:stretch/>
        </p:blipFill>
        <p:spPr>
          <a:xfrm>
            <a:off x="9576617" y="3297555"/>
            <a:ext cx="2621734" cy="1592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f/f5/Chiang_Rai,_Northern_Thailand,_construction_project.jpg" id="45" name="Google Shape;45;p5"/>
          <p:cNvPicPr preferRelativeResize="0"/>
          <p:nvPr/>
        </p:nvPicPr>
        <p:blipFill rotWithShape="1">
          <a:blip r:embed="rId8">
            <a:alphaModFix/>
          </a:blip>
          <a:srcRect b="0" l="0" r="0" t="18567"/>
          <a:stretch/>
        </p:blipFill>
        <p:spPr>
          <a:xfrm>
            <a:off x="9568004" y="1648021"/>
            <a:ext cx="2630347" cy="16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/>
        </p:nvSpPr>
        <p:spPr>
          <a:xfrm>
            <a:off x="1351883" y="617375"/>
            <a:ext cx="3711575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www.infrastructuretransparency.org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1351884" y="1337628"/>
            <a:ext cx="3711575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cost@infrastructuretransparency.org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351884" y="2059761"/>
            <a:ext cx="3711575" cy="31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International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1351884" y="2780014"/>
            <a:ext cx="3711575" cy="31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@CoSTransparency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8223" y="1301210"/>
            <a:ext cx="54849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10">
            <a:alphaModFix/>
          </a:blip>
          <a:srcRect b="9582" l="24118" r="23277" t="11586"/>
          <a:stretch/>
        </p:blipFill>
        <p:spPr>
          <a:xfrm>
            <a:off x="779293" y="2021463"/>
            <a:ext cx="26635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8927" y="2741716"/>
            <a:ext cx="487088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4471" y="580957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1262" y="4182220"/>
            <a:ext cx="562419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"/>
          <p:cNvSpPr txBox="1"/>
          <p:nvPr/>
        </p:nvSpPr>
        <p:spPr>
          <a:xfrm>
            <a:off x="1351884" y="4218638"/>
            <a:ext cx="48626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Construction Sector Transparency Initiative (CoST)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4471" y="3461969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/>
          <p:nvPr/>
        </p:nvSpPr>
        <p:spPr>
          <a:xfrm>
            <a:off x="1351884" y="3498387"/>
            <a:ext cx="48626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Construction Sector Transparency Initiative (CoST)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94865" y="5113339"/>
            <a:ext cx="3291841" cy="71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838200" y="365125"/>
            <a:ext cx="88461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838200" y="1825625"/>
            <a:ext cx="51816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" type="body"/>
          </p:nvPr>
        </p:nvSpPr>
        <p:spPr>
          <a:xfrm>
            <a:off x="6172200" y="1825625"/>
            <a:ext cx="51816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0B1"/>
              </a:buClr>
              <a:buSzPts val="2400"/>
              <a:buNone/>
              <a:defRPr b="1" sz="2400">
                <a:solidFill>
                  <a:srgbClr val="B0B0B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839788" y="2505075"/>
            <a:ext cx="5157787" cy="327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0B1"/>
              </a:buClr>
              <a:buSzPts val="2400"/>
              <a:buNone/>
              <a:defRPr b="1" sz="2400">
                <a:solidFill>
                  <a:srgbClr val="B0B0B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7"/>
          <p:cNvSpPr txBox="1"/>
          <p:nvPr>
            <p:ph idx="4" type="body"/>
          </p:nvPr>
        </p:nvSpPr>
        <p:spPr>
          <a:xfrm>
            <a:off x="6172200" y="2505075"/>
            <a:ext cx="5183188" cy="327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hototour.minneapolis.mn.us/pics/5847.jpg"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8500"/>
          <a:stretch/>
        </p:blipFill>
        <p:spPr>
          <a:xfrm flipH="1">
            <a:off x="0" y="-3136"/>
            <a:ext cx="11252200" cy="6854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ototour.minneapolis.mn.us/pics/5847.jpg" id="71" name="Google Shape;71;p8"/>
          <p:cNvPicPr preferRelativeResize="0"/>
          <p:nvPr/>
        </p:nvPicPr>
        <p:blipFill rotWithShape="1">
          <a:blip r:embed="rId2">
            <a:alphaModFix/>
          </a:blip>
          <a:srcRect b="-1" l="0" r="72573" t="38275"/>
          <a:stretch/>
        </p:blipFill>
        <p:spPr>
          <a:xfrm flipH="1">
            <a:off x="8420100" y="0"/>
            <a:ext cx="3771900" cy="68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9167553" y="6187966"/>
            <a:ext cx="2743200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@CoSTransparency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642390" y="6187965"/>
            <a:ext cx="5244252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www.infrastructuretransparency.org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4400"/>
              <a:buFont typeface="Arial"/>
              <a:buNone/>
              <a:defRPr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2028"/>
              </a:buClr>
              <a:buSzPts val="3200"/>
              <a:buFont typeface="Arial"/>
              <a:buNone/>
              <a:defRPr sz="3200">
                <a:solidFill>
                  <a:srgbClr val="CC20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2028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2028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938837"/>
            <a:ext cx="12192001" cy="29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08675" y="230200"/>
            <a:ext cx="2350575" cy="5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9393241" y="6364045"/>
            <a:ext cx="24087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B0B0B1"/>
                </a:solidFill>
              </a:rPr>
              <a:t>@CoSTransparency</a:t>
            </a:r>
            <a:endParaRPr sz="1600">
              <a:solidFill>
                <a:srgbClr val="B0B0B1"/>
              </a:solidFill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297957" y="6364050"/>
            <a:ext cx="44940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B0B0B1"/>
                </a:solidFill>
              </a:rPr>
              <a:t>https://infrastructuretransparencyindex.org/</a:t>
            </a:r>
            <a:endParaRPr b="0" i="0" sz="1600" u="none" cap="none" strike="noStrike">
              <a:solidFill>
                <a:srgbClr val="B0B0B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838200" y="1825625"/>
            <a:ext cx="10515600" cy="397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938837"/>
            <a:ext cx="12192001" cy="29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56516" y="230189"/>
            <a:ext cx="2502728" cy="545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838200" y="6312462"/>
            <a:ext cx="5244252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www.infrastructuretransparency.org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8945112" y="6312462"/>
            <a:ext cx="2408688" cy="38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600">
                <a:solidFill>
                  <a:srgbClr val="B0B0B1"/>
                </a:solidFill>
                <a:latin typeface="Arial"/>
                <a:ea typeface="Arial"/>
                <a:cs typeface="Arial"/>
                <a:sym typeface="Arial"/>
              </a:rPr>
              <a:t>@CoSTransparency</a:t>
            </a:r>
            <a:endParaRPr b="0" sz="1600">
              <a:solidFill>
                <a:srgbClr val="B0B0B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0.png"/><Relationship Id="rId4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Relationship Id="rId4" Type="http://schemas.openxmlformats.org/officeDocument/2006/relationships/image" Target="../media/image5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5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Relationship Id="rId4" Type="http://schemas.openxmlformats.org/officeDocument/2006/relationships/image" Target="../media/image23.jpg"/><Relationship Id="rId5" Type="http://schemas.openxmlformats.org/officeDocument/2006/relationships/image" Target="../media/image27.jp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-100" y="5005150"/>
            <a:ext cx="12192000" cy="153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229611" y="2818681"/>
            <a:ext cx="6688026" cy="972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300">
                <a:solidFill>
                  <a:schemeClr val="lt1"/>
                </a:solidFill>
              </a:rPr>
              <a:t>Kaduna State, NIGERIA</a:t>
            </a:r>
            <a:endParaRPr b="1" sz="4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3400">
                <a:solidFill>
                  <a:schemeClr val="lt1"/>
                </a:solidFill>
              </a:rPr>
              <a:t>Infrastructure Transparency Index</a:t>
            </a:r>
            <a:r>
              <a:rPr b="1" i="0" lang="en-GB" sz="3400" u="none" cap="none" strike="noStrike">
                <a:solidFill>
                  <a:schemeClr val="lt1"/>
                </a:solidFill>
              </a:rPr>
              <a:t> </a:t>
            </a:r>
            <a:r>
              <a:rPr b="1" i="1" lang="en-GB" sz="3400" u="none" cap="none" strike="noStrike">
                <a:solidFill>
                  <a:schemeClr val="lt1"/>
                </a:solidFill>
              </a:rPr>
              <a:t>(ITI)</a:t>
            </a:r>
            <a:endParaRPr b="1" i="1" sz="3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1" i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1" lang="en-GB" sz="2300">
                <a:solidFill>
                  <a:srgbClr val="B7B7B7"/>
                </a:solidFill>
              </a:rPr>
              <a:t>Results</a:t>
            </a:r>
            <a:r>
              <a:rPr b="1" i="1" lang="en-GB" sz="2300">
                <a:solidFill>
                  <a:srgbClr val="B7B7B7"/>
                </a:solidFill>
              </a:rPr>
              <a:t> presentation 2026 </a:t>
            </a:r>
            <a:endParaRPr b="1" i="1" sz="2300">
              <a:solidFill>
                <a:srgbClr val="B7B7B7"/>
              </a:solidFill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-100" y="6349050"/>
            <a:ext cx="12111900" cy="36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7580" y="5197800"/>
            <a:ext cx="3582925" cy="114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/>
          <p:nvPr>
            <p:ph type="title"/>
          </p:nvPr>
        </p:nvSpPr>
        <p:spPr>
          <a:xfrm>
            <a:off x="831850" y="153012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rgbClr val="C00000"/>
                </a:solidFill>
              </a:rPr>
              <a:t>2</a:t>
            </a:r>
            <a:r>
              <a:rPr b="0" lang="en-GB" sz="4000">
                <a:solidFill>
                  <a:srgbClr val="C00000"/>
                </a:solidFill>
              </a:rPr>
              <a:t>. </a:t>
            </a:r>
            <a:r>
              <a:rPr b="0" lang="en-GB" sz="4000">
                <a:solidFill>
                  <a:srgbClr val="C00000"/>
                </a:solidFill>
              </a:rPr>
              <a:t>Methodology</a:t>
            </a:r>
            <a:r>
              <a:rPr b="0" lang="en-GB" sz="4000">
                <a:solidFill>
                  <a:srgbClr val="C00000"/>
                </a:solidFill>
              </a:rPr>
              <a:t> </a:t>
            </a:r>
            <a:endParaRPr b="0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8"/>
          <p:cNvGrpSpPr/>
          <p:nvPr/>
        </p:nvGrpSpPr>
        <p:grpSpPr>
          <a:xfrm>
            <a:off x="1636650" y="1702950"/>
            <a:ext cx="8918704" cy="3026823"/>
            <a:chOff x="3342" y="0"/>
            <a:chExt cx="9773922" cy="2872021"/>
          </a:xfrm>
        </p:grpSpPr>
        <p:sp>
          <p:nvSpPr>
            <p:cNvPr id="405" name="Google Shape;405;p38"/>
            <p:cNvSpPr/>
            <p:nvPr/>
          </p:nvSpPr>
          <p:spPr>
            <a:xfrm>
              <a:off x="733545" y="0"/>
              <a:ext cx="8313516" cy="28720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3342" y="861606"/>
              <a:ext cx="2171982" cy="1148808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07" name="Google Shape;407;p38"/>
            <p:cNvSpPr txBox="1"/>
            <p:nvPr/>
          </p:nvSpPr>
          <p:spPr>
            <a:xfrm>
              <a:off x="59422" y="917686"/>
              <a:ext cx="2059822" cy="103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2100">
                  <a:solidFill>
                    <a:schemeClr val="lt1"/>
                  </a:solidFill>
                </a:rPr>
                <a:t>Preparation </a:t>
              </a:r>
              <a:endParaRPr sz="1100"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2537322" y="861606"/>
              <a:ext cx="2171982" cy="1148808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09" name="Google Shape;409;p38"/>
            <p:cNvSpPr txBox="1"/>
            <p:nvPr/>
          </p:nvSpPr>
          <p:spPr>
            <a:xfrm>
              <a:off x="2593402" y="917686"/>
              <a:ext cx="2059822" cy="103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100">
                  <a:solidFill>
                    <a:schemeClr val="lt1"/>
                  </a:solidFill>
                </a:rPr>
                <a:t>Evaluation</a:t>
              </a:r>
              <a:r>
                <a:rPr lang="en-GB" sz="2100">
                  <a:solidFill>
                    <a:srgbClr val="FFD966"/>
                  </a:solidFill>
                </a:rPr>
                <a:t> </a:t>
              </a:r>
              <a:endParaRPr sz="1100">
                <a:solidFill>
                  <a:srgbClr val="FFD966"/>
                </a:solidFill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5071302" y="861606"/>
              <a:ext cx="2171982" cy="1148808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11" name="Google Shape;411;p38"/>
            <p:cNvSpPr txBox="1"/>
            <p:nvPr/>
          </p:nvSpPr>
          <p:spPr>
            <a:xfrm>
              <a:off x="5010697" y="917758"/>
              <a:ext cx="2293200" cy="10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100">
                  <a:solidFill>
                    <a:schemeClr val="lt1"/>
                  </a:solidFill>
                </a:rPr>
                <a:t>Processing </a:t>
              </a:r>
              <a:endParaRPr sz="1100"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7605282" y="861606"/>
              <a:ext cx="2171982" cy="1148808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13" name="Google Shape;413;p38"/>
            <p:cNvSpPr txBox="1"/>
            <p:nvPr/>
          </p:nvSpPr>
          <p:spPr>
            <a:xfrm>
              <a:off x="7661362" y="917686"/>
              <a:ext cx="2059822" cy="103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2100">
                  <a:solidFill>
                    <a:schemeClr val="lt1"/>
                  </a:solidFill>
                </a:rPr>
                <a:t>Reports </a:t>
              </a:r>
              <a:endParaRPr sz="1100"/>
            </a:p>
          </p:txBody>
        </p:sp>
      </p:grpSp>
      <p:sp>
        <p:nvSpPr>
          <p:cNvPr id="414" name="Google Shape;414;p38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600">
                <a:solidFill>
                  <a:srgbClr val="CC2028"/>
                </a:solidFill>
              </a:rPr>
              <a:t>Implementation process</a:t>
            </a:r>
            <a:endParaRPr sz="3600">
              <a:solidFill>
                <a:srgbClr val="CC202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/>
          <p:nvPr/>
        </p:nvSpPr>
        <p:spPr>
          <a:xfrm>
            <a:off x="3225026" y="3044379"/>
            <a:ext cx="188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National and sub-national conditions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5194901" y="3196780"/>
            <a:ext cx="188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Procurement entities</a:t>
            </a:r>
            <a:endParaRPr sz="1800"/>
          </a:p>
        </p:txBody>
      </p:sp>
      <p:sp>
        <p:nvSpPr>
          <p:cNvPr id="421" name="Google Shape;421;p39"/>
          <p:cNvSpPr/>
          <p:nvPr/>
        </p:nvSpPr>
        <p:spPr>
          <a:xfrm>
            <a:off x="3226016" y="1897318"/>
            <a:ext cx="1887900" cy="1025700"/>
          </a:xfrm>
          <a:prstGeom prst="rect">
            <a:avLst/>
          </a:prstGeom>
          <a:solidFill>
            <a:srgbClr val="2C41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>
                <a:solidFill>
                  <a:srgbClr val="FFFFFF"/>
                </a:solidFill>
              </a:rPr>
              <a:t>Enabling environment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5194902" y="1897319"/>
            <a:ext cx="1887900" cy="1025700"/>
          </a:xfrm>
          <a:prstGeom prst="rect">
            <a:avLst/>
          </a:prstGeom>
          <a:solidFill>
            <a:srgbClr val="FFCE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FFFF"/>
                </a:solidFill>
              </a:rPr>
              <a:t>Capacities and processes</a:t>
            </a:r>
            <a:endParaRPr/>
          </a:p>
        </p:txBody>
      </p:sp>
      <p:sp>
        <p:nvSpPr>
          <p:cNvPr id="423" name="Google Shape;423;p39"/>
          <p:cNvSpPr/>
          <p:nvPr/>
        </p:nvSpPr>
        <p:spPr>
          <a:xfrm>
            <a:off x="7191373" y="1897318"/>
            <a:ext cx="1887900" cy="10257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Citizen participation</a:t>
            </a:r>
            <a:endParaRPr/>
          </a:p>
        </p:txBody>
      </p:sp>
      <p:sp>
        <p:nvSpPr>
          <p:cNvPr id="424" name="Google Shape;424;p39"/>
          <p:cNvSpPr/>
          <p:nvPr/>
        </p:nvSpPr>
        <p:spPr>
          <a:xfrm>
            <a:off x="9187845" y="1897318"/>
            <a:ext cx="1887900" cy="1025700"/>
          </a:xfrm>
          <a:prstGeom prst="rect">
            <a:avLst/>
          </a:prstGeom>
          <a:solidFill>
            <a:srgbClr val="61A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Information disclosure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425" name="Google Shape;425;p39"/>
          <p:cNvSpPr txBox="1"/>
          <p:nvPr/>
        </p:nvSpPr>
        <p:spPr>
          <a:xfrm>
            <a:off x="690239" y="3135223"/>
            <a:ext cx="220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C00000"/>
                </a:solidFill>
              </a:rPr>
              <a:t>Object of evaluation</a:t>
            </a:r>
            <a:endParaRPr sz="2200">
              <a:solidFill>
                <a:srgbClr val="C00000"/>
              </a:solidFill>
            </a:endParaRPr>
          </a:p>
        </p:txBody>
      </p:sp>
      <p:sp>
        <p:nvSpPr>
          <p:cNvPr id="426" name="Google Shape;426;p39"/>
          <p:cNvSpPr txBox="1"/>
          <p:nvPr/>
        </p:nvSpPr>
        <p:spPr>
          <a:xfrm>
            <a:off x="7192361" y="3196779"/>
            <a:ext cx="188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Procurement entities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9187845" y="3196778"/>
            <a:ext cx="188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Procurement entities projects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8" name="Google Shape;428;p39"/>
          <p:cNvSpPr txBox="1"/>
          <p:nvPr/>
        </p:nvSpPr>
        <p:spPr>
          <a:xfrm>
            <a:off x="690239" y="4219918"/>
            <a:ext cx="2208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200">
                <a:solidFill>
                  <a:srgbClr val="C00000"/>
                </a:solidFill>
              </a:rPr>
              <a:t>Collection method</a:t>
            </a:r>
            <a:endParaRPr sz="2200">
              <a:solidFill>
                <a:srgbClr val="C00000"/>
              </a:solidFill>
            </a:endParaRPr>
          </a:p>
        </p:txBody>
      </p:sp>
      <p:sp>
        <p:nvSpPr>
          <p:cNvPr id="429" name="Google Shape;429;p39"/>
          <p:cNvSpPr txBox="1"/>
          <p:nvPr/>
        </p:nvSpPr>
        <p:spPr>
          <a:xfrm>
            <a:off x="3225025" y="4205275"/>
            <a:ext cx="188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Desktop research</a:t>
            </a:r>
            <a:endParaRPr sz="1800"/>
          </a:p>
        </p:txBody>
      </p:sp>
      <p:sp>
        <p:nvSpPr>
          <p:cNvPr id="430" name="Google Shape;430;p39"/>
          <p:cNvSpPr txBox="1"/>
          <p:nvPr/>
        </p:nvSpPr>
        <p:spPr>
          <a:xfrm>
            <a:off x="9187844" y="4205274"/>
            <a:ext cx="188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Desktop research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5198676" y="4205275"/>
            <a:ext cx="188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E</a:t>
            </a:r>
            <a:r>
              <a:rPr lang="en-GB" sz="1800">
                <a:solidFill>
                  <a:schemeClr val="dk1"/>
                </a:solidFill>
              </a:rPr>
              <a:t>ntities s</a:t>
            </a:r>
            <a:r>
              <a:rPr lang="en-GB" sz="1800">
                <a:solidFill>
                  <a:schemeClr val="dk1"/>
                </a:solidFill>
              </a:rPr>
              <a:t>urvey</a:t>
            </a:r>
            <a:endParaRPr sz="1800"/>
          </a:p>
        </p:txBody>
      </p:sp>
      <p:sp>
        <p:nvSpPr>
          <p:cNvPr id="432" name="Google Shape;432;p39"/>
          <p:cNvSpPr txBox="1"/>
          <p:nvPr/>
        </p:nvSpPr>
        <p:spPr>
          <a:xfrm>
            <a:off x="7243759" y="4205273"/>
            <a:ext cx="188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Entities survey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433" name="Google Shape;433;p39"/>
          <p:cNvCxnSpPr/>
          <p:nvPr/>
        </p:nvCxnSpPr>
        <p:spPr>
          <a:xfrm>
            <a:off x="5152900" y="1807532"/>
            <a:ext cx="0" cy="3534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9"/>
          <p:cNvCxnSpPr/>
          <p:nvPr/>
        </p:nvCxnSpPr>
        <p:spPr>
          <a:xfrm>
            <a:off x="7133825" y="1819265"/>
            <a:ext cx="0" cy="352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9"/>
          <p:cNvCxnSpPr/>
          <p:nvPr/>
        </p:nvCxnSpPr>
        <p:spPr>
          <a:xfrm>
            <a:off x="9139825" y="1795775"/>
            <a:ext cx="0" cy="3558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9"/>
          <p:cNvCxnSpPr/>
          <p:nvPr/>
        </p:nvCxnSpPr>
        <p:spPr>
          <a:xfrm>
            <a:off x="571502" y="3011862"/>
            <a:ext cx="10801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39"/>
          <p:cNvCxnSpPr/>
          <p:nvPr/>
        </p:nvCxnSpPr>
        <p:spPr>
          <a:xfrm>
            <a:off x="571502" y="4023081"/>
            <a:ext cx="10801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39"/>
          <p:cNvCxnSpPr/>
          <p:nvPr/>
        </p:nvCxnSpPr>
        <p:spPr>
          <a:xfrm>
            <a:off x="571502" y="5278393"/>
            <a:ext cx="10801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39"/>
          <p:cNvCxnSpPr/>
          <p:nvPr/>
        </p:nvCxnSpPr>
        <p:spPr>
          <a:xfrm>
            <a:off x="571502" y="1800059"/>
            <a:ext cx="10801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475" y="4913275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1200" y="4913288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350" y="4943787"/>
            <a:ext cx="770025" cy="7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2688" y="4943775"/>
            <a:ext cx="770025" cy="7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9"/>
          <p:cNvSpPr txBox="1"/>
          <p:nvPr>
            <p:ph type="title"/>
          </p:nvPr>
        </p:nvSpPr>
        <p:spPr>
          <a:xfrm>
            <a:off x="382600" y="360950"/>
            <a:ext cx="8563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3600">
                <a:solidFill>
                  <a:schemeClr val="dk1"/>
                </a:solidFill>
              </a:rPr>
              <a:t>Evaluation</a:t>
            </a:r>
            <a:endParaRPr b="0"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000">
                <a:solidFill>
                  <a:srgbClr val="C00000"/>
                </a:solidFill>
              </a:rPr>
              <a:t>Data collection methods</a:t>
            </a:r>
            <a:endParaRPr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0"/>
          <p:cNvSpPr txBox="1"/>
          <p:nvPr>
            <p:ph type="title"/>
          </p:nvPr>
        </p:nvSpPr>
        <p:spPr>
          <a:xfrm>
            <a:off x="382600" y="444700"/>
            <a:ext cx="85635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000">
                <a:solidFill>
                  <a:srgbClr val="C00000"/>
                </a:solidFill>
              </a:rPr>
              <a:t>Procuring e</a:t>
            </a:r>
            <a:r>
              <a:rPr lang="en-GB" sz="3000">
                <a:solidFill>
                  <a:srgbClr val="C00000"/>
                </a:solidFill>
              </a:rPr>
              <a:t>ntities </a:t>
            </a:r>
            <a:endParaRPr sz="3000">
              <a:solidFill>
                <a:srgbClr val="C00000"/>
              </a:solidFill>
            </a:endParaRPr>
          </a:p>
        </p:txBody>
      </p:sp>
      <p:sp>
        <p:nvSpPr>
          <p:cNvPr id="450" name="Google Shape;450;p40"/>
          <p:cNvSpPr txBox="1"/>
          <p:nvPr>
            <p:ph idx="1" type="body"/>
          </p:nvPr>
        </p:nvSpPr>
        <p:spPr>
          <a:xfrm>
            <a:off x="382600" y="1569375"/>
            <a:ext cx="11314800" cy="3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Projects from 2023–2025 were selected to align the evaluation with the current administration’s implementation period.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Only seven (7) entities were identified as implementing agencies during this timeframe. They were all selected for evaluation.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This reflects a deliberate government strategy to centralize infrastructure project execution.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/>
              <a:t>The approach was intended to enhance coordination, ensure consistent delivery, and improve transparency.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" name="Google Shape;456;p41"/>
          <p:cNvGraphicFramePr/>
          <p:nvPr/>
        </p:nvGraphicFramePr>
        <p:xfrm>
          <a:off x="583213" y="110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{BB3A6ECB-7CDB-4481-8967-1AFA0BD2E3E9}</a:tableStyleId>
              </a:tblPr>
              <a:tblGrid>
                <a:gridCol w="464000"/>
                <a:gridCol w="6735050"/>
                <a:gridCol w="1817200"/>
                <a:gridCol w="2009325"/>
              </a:tblGrid>
              <a:tr h="320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1"/>
                          </a:solidFill>
                        </a:rPr>
                        <a:t>Entity name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1"/>
                          </a:solidFill>
                        </a:rPr>
                        <a:t>MDA type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lt1"/>
                          </a:solidFill>
                        </a:rPr>
                        <a:t>OC4IDS sector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Kaduna State Water Corporation -KADSWAC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Agency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Water and waste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Kaduna State Facilities Management Agency -KADFAMA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Agency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Governance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Kaduna State Primary Healthcare Board -KDSPHCB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Agency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Health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Kaduna State Roads Agency -KADRA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Agency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Transport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Ministry of Business, Innovation and Technology -MBIT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Ministry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Education 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Ministry of Housing and Urban Development -MHUD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Ministry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Health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7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Ministry of Public Works and Infrastructure -MPWI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Ministry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Transport</a:t>
                      </a:r>
                      <a:endParaRPr sz="1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7" name="Google Shape;457;p41"/>
          <p:cNvSpPr txBox="1"/>
          <p:nvPr/>
        </p:nvSpPr>
        <p:spPr>
          <a:xfrm>
            <a:off x="583225" y="4629795"/>
            <a:ext cx="11025600" cy="800400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 seven (7) entities represent </a:t>
            </a:r>
            <a:r>
              <a:rPr lang="en-GB" sz="2000">
                <a:solidFill>
                  <a:srgbClr val="C00000"/>
                </a:solidFill>
              </a:rPr>
              <a:t>100% </a:t>
            </a:r>
            <a:r>
              <a:rPr lang="en-GB" sz="2000">
                <a:solidFill>
                  <a:schemeClr val="dk1"/>
                </a:solidFill>
              </a:rPr>
              <a:t>of Ministries Departments and Agencies (MDAs) with construction projects for the period 2023-2025.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/>
          <p:nvPr>
            <p:ph type="title"/>
          </p:nvPr>
        </p:nvSpPr>
        <p:spPr>
          <a:xfrm>
            <a:off x="382600" y="444700"/>
            <a:ext cx="85635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000">
                <a:solidFill>
                  <a:srgbClr val="C00000"/>
                </a:solidFill>
              </a:rPr>
              <a:t>Projects sample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463" name="Google Shape;463;p42"/>
          <p:cNvSpPr txBox="1"/>
          <p:nvPr>
            <p:ph idx="1" type="body"/>
          </p:nvPr>
        </p:nvSpPr>
        <p:spPr>
          <a:xfrm>
            <a:off x="382600" y="1671400"/>
            <a:ext cx="113148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/>
              <a:t>The projects database was compiled by Kaduna State Public Procurement Authority (KADPPA) using its registries to identify infrastructure projects contracted between 2023 and 2025 across public entities.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/>
              <a:t>Selection focused on construction projects that create new infrastructure and deliver public value.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/>
              <a:t>Renovation-only projects, typically smaller and lower in budget, were excluded.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/>
              <a:t>Only projects with budgets above USD 250,000 were considered to ensure significant impact.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 txBox="1"/>
          <p:nvPr>
            <p:ph type="title"/>
          </p:nvPr>
        </p:nvSpPr>
        <p:spPr>
          <a:xfrm>
            <a:off x="382600" y="444700"/>
            <a:ext cx="85635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000">
                <a:solidFill>
                  <a:srgbClr val="C00000"/>
                </a:solidFill>
              </a:rPr>
              <a:t>Projects sample Contd…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469" name="Google Shape;469;p43"/>
          <p:cNvSpPr txBox="1"/>
          <p:nvPr>
            <p:ph idx="1" type="body"/>
          </p:nvPr>
        </p:nvSpPr>
        <p:spPr>
          <a:xfrm>
            <a:off x="382600" y="1821400"/>
            <a:ext cx="11314800" cy="3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2400"/>
              <a:t>Only projects with at least 6 months since their initiation were considered, to be able to evaluate their construction stage.</a:t>
            </a:r>
            <a:endParaRPr sz="2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2400"/>
              <a:t>The two (2) projects that met the above conditions with highest budget were selected.</a:t>
            </a:r>
            <a:endParaRPr sz="2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2400"/>
              <a:t>From the remaining projects that meet the above conditions, two (2) more were randomly selected.</a:t>
            </a:r>
            <a:endParaRPr sz="2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2400"/>
              <a:t>Entities that did not have four (4) projects that meet all the above criteria had a lower amount of projects to evaluate.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4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4"/>
          <p:cNvSpPr/>
          <p:nvPr/>
        </p:nvSpPr>
        <p:spPr>
          <a:xfrm>
            <a:off x="-100" y="5005150"/>
            <a:ext cx="121920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7" name="Google Shape;4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75" y="116625"/>
            <a:ext cx="11756550" cy="65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 txBox="1"/>
          <p:nvPr>
            <p:ph type="title"/>
          </p:nvPr>
        </p:nvSpPr>
        <p:spPr>
          <a:xfrm>
            <a:off x="381000" y="188100"/>
            <a:ext cx="85635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lang="en-GB" sz="3600">
                <a:solidFill>
                  <a:schemeClr val="dk1"/>
                </a:solidFill>
              </a:rPr>
              <a:t>Evaluation</a:t>
            </a:r>
            <a:endParaRPr b="0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3000">
                <a:solidFill>
                  <a:srgbClr val="C00000"/>
                </a:solidFill>
              </a:rPr>
              <a:t>Entity interaction protocol</a:t>
            </a:r>
            <a:endParaRPr b="0" sz="3000">
              <a:solidFill>
                <a:srgbClr val="C00000"/>
              </a:solidFill>
            </a:endParaRPr>
          </a:p>
        </p:txBody>
      </p:sp>
      <p:sp>
        <p:nvSpPr>
          <p:cNvPr id="483" name="Google Shape;483;p45"/>
          <p:cNvSpPr txBox="1"/>
          <p:nvPr>
            <p:ph idx="1" type="body"/>
          </p:nvPr>
        </p:nvSpPr>
        <p:spPr>
          <a:xfrm>
            <a:off x="277350" y="1564800"/>
            <a:ext cx="11618100" cy="4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On 17 March 2026, the ITI team conducted advocacy visits to selected MDAs to collect signed commitment cards and deliver invitations to the ITI Commissioning Workshop.</a:t>
            </a:r>
            <a:endParaRPr sz="2100"/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On 18 March 2026, the hybrid kickoff Commissioning Workshop was held with participating entities and key state stakeholders.</a:t>
            </a:r>
            <a:endParaRPr sz="2100"/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From that date until 9 April 2026, one-to-one engagement meetings were held, including confirmation of designated survey focal persons and guidance on completing the survey and providing evidence.</a:t>
            </a:r>
            <a:endParaRPr sz="2100"/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Entities submitted questionnaire responses, with follow-ups to clarify gaps, request additional information where necessary, and confirm completion of the survey.</a:t>
            </a:r>
            <a:endParaRPr sz="21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6"/>
          <p:cNvSpPr txBox="1"/>
          <p:nvPr>
            <p:ph type="title"/>
          </p:nvPr>
        </p:nvSpPr>
        <p:spPr>
          <a:xfrm>
            <a:off x="381000" y="188100"/>
            <a:ext cx="85635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C00000"/>
                </a:solidFill>
              </a:rPr>
              <a:t>Entity interaction protocol</a:t>
            </a:r>
            <a:endParaRPr sz="3000">
              <a:solidFill>
                <a:srgbClr val="C00000"/>
              </a:solidFill>
            </a:endParaRPr>
          </a:p>
        </p:txBody>
      </p:sp>
      <p:sp>
        <p:nvSpPr>
          <p:cNvPr id="489" name="Google Shape;489;p46"/>
          <p:cNvSpPr txBox="1"/>
          <p:nvPr>
            <p:ph idx="1" type="body"/>
          </p:nvPr>
        </p:nvSpPr>
        <p:spPr>
          <a:xfrm>
            <a:off x="381000" y="1797675"/>
            <a:ext cx="11439300" cy="4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 startAt="5"/>
            </a:pPr>
            <a:r>
              <a:rPr lang="en-GB" sz="2200"/>
              <a:t>For entities that did not submit the questionnaire, follow-ups were conducted through calls and messages on at least five occasions.</a:t>
            </a:r>
            <a:endParaRPr sz="2200"/>
          </a:p>
          <a:p>
            <a:pPr indent="-3683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 startAt="5"/>
            </a:pPr>
            <a:r>
              <a:rPr lang="en-GB" sz="2200"/>
              <a:t>Entities generally cooperated by prioritizing the survey, in line with the provided timeline for completion and submission.</a:t>
            </a:r>
            <a:endParaRPr sz="2200"/>
          </a:p>
          <a:p>
            <a:pPr indent="-368300" lvl="0" marL="4572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 startAt="5"/>
            </a:pPr>
            <a:r>
              <a:rPr lang="en-GB" sz="2200"/>
              <a:t>The CoST Secretariat also supported follow-up efforts to encourage cooperation with the evaluators.</a:t>
            </a:r>
            <a:endParaRPr sz="2200"/>
          </a:p>
          <a:p>
            <a:pPr indent="0" lvl="0" marL="457200" marR="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490" name="Google Shape;490;p46"/>
          <p:cNvSpPr txBox="1"/>
          <p:nvPr/>
        </p:nvSpPr>
        <p:spPr>
          <a:xfrm>
            <a:off x="444925" y="4840875"/>
            <a:ext cx="11439300" cy="49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All entities completed their survey and returned it to the assigned Evaluators directly.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457200" y="1657875"/>
            <a:ext cx="3654900" cy="3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5101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AutoNum type="arabicPeriod"/>
            </a:pPr>
            <a:r>
              <a:rPr lang="en-GB" sz="2700"/>
              <a:t>Introduction </a:t>
            </a:r>
            <a:endParaRPr sz="2700"/>
          </a:p>
          <a:p>
            <a:pPr indent="-435101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AutoNum type="arabicPeriod"/>
            </a:pPr>
            <a:r>
              <a:rPr lang="en-GB" sz="2700"/>
              <a:t>Methodology </a:t>
            </a:r>
            <a:endParaRPr sz="2700"/>
          </a:p>
          <a:p>
            <a:pPr indent="-435101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AutoNum type="arabicPeriod"/>
            </a:pPr>
            <a:r>
              <a:rPr lang="en-GB" sz="2700"/>
              <a:t>Results </a:t>
            </a:r>
            <a:endParaRPr sz="2700"/>
          </a:p>
          <a:p>
            <a:pPr indent="-435101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00"/>
              <a:buAutoNum type="arabicPeriod"/>
            </a:pPr>
            <a:r>
              <a:rPr lang="en-GB" sz="2700"/>
              <a:t>Conclusions and recommedations </a:t>
            </a:r>
            <a:endParaRPr sz="2700"/>
          </a:p>
          <a:p>
            <a:pPr indent="-435101" lvl="0" marL="5400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ts val="2600"/>
              <a:buAutoNum type="arabicPeriod"/>
            </a:pPr>
            <a:r>
              <a:rPr lang="en-GB" sz="2700"/>
              <a:t>Annex</a:t>
            </a:r>
            <a:endParaRPr sz="2700"/>
          </a:p>
        </p:txBody>
      </p:sp>
      <p:sp>
        <p:nvSpPr>
          <p:cNvPr id="203" name="Google Shape;203;p29"/>
          <p:cNvSpPr txBox="1"/>
          <p:nvPr>
            <p:ph type="title"/>
          </p:nvPr>
        </p:nvSpPr>
        <p:spPr>
          <a:xfrm>
            <a:off x="382600" y="444700"/>
            <a:ext cx="41310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3600">
                <a:solidFill>
                  <a:srgbClr val="C00000"/>
                </a:solidFill>
              </a:rPr>
              <a:t>Content </a:t>
            </a:r>
            <a:endParaRPr b="0" sz="3600">
              <a:solidFill>
                <a:srgbClr val="C00000"/>
              </a:solidFill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475" y="1581675"/>
            <a:ext cx="6986325" cy="23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7"/>
          <p:cNvSpPr txBox="1"/>
          <p:nvPr>
            <p:ph type="title"/>
          </p:nvPr>
        </p:nvSpPr>
        <p:spPr>
          <a:xfrm>
            <a:off x="831850" y="160010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/>
              <a:t>3</a:t>
            </a:r>
            <a:r>
              <a:rPr b="0" lang="en-GB" sz="4000"/>
              <a:t>. Results</a:t>
            </a:r>
            <a:endParaRPr b="0"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8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8"/>
          <p:cNvSpPr/>
          <p:nvPr/>
        </p:nvSpPr>
        <p:spPr>
          <a:xfrm>
            <a:off x="9082875" y="0"/>
            <a:ext cx="3108900" cy="68580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03" name="Google Shape;503;p48"/>
          <p:cNvSpPr txBox="1"/>
          <p:nvPr/>
        </p:nvSpPr>
        <p:spPr>
          <a:xfrm>
            <a:off x="9241800" y="733475"/>
            <a:ext cx="2811600" cy="51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Institutional and operational foundations for transparency are relatively strong.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Foundations for effective transparency and accountability are in place.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However, information publication is weak, when projects are evaluated through their life cycle. 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And there are important opportunities for citizens to </a:t>
            </a:r>
            <a:r>
              <a:rPr lang="en-GB" sz="1500">
                <a:solidFill>
                  <a:srgbClr val="434343"/>
                </a:solidFill>
              </a:rPr>
              <a:t>engage</a:t>
            </a:r>
            <a:r>
              <a:rPr lang="en-GB" sz="1500">
                <a:solidFill>
                  <a:srgbClr val="434343"/>
                </a:solidFill>
              </a:rPr>
              <a:t> with infrastructure projects to enhance accountability and responsiveness. 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504" name="Google Shape;504;p48"/>
          <p:cNvSpPr txBox="1"/>
          <p:nvPr>
            <p:ph type="title"/>
          </p:nvPr>
        </p:nvSpPr>
        <p:spPr>
          <a:xfrm>
            <a:off x="382600" y="2161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National or Sub-national ITI</a:t>
            </a:r>
            <a:endParaRPr sz="3200">
              <a:solidFill>
                <a:srgbClr val="CC2028"/>
              </a:solidFill>
            </a:endParaRPr>
          </a:p>
        </p:txBody>
      </p:sp>
      <p:pic>
        <p:nvPicPr>
          <p:cNvPr id="505" name="Google Shape;505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35" y="1144175"/>
            <a:ext cx="7612499" cy="4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9"/>
          <p:cNvSpPr/>
          <p:nvPr/>
        </p:nvSpPr>
        <p:spPr>
          <a:xfrm>
            <a:off x="-100" y="5005150"/>
            <a:ext cx="121920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9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9"/>
          <p:cNvSpPr/>
          <p:nvPr/>
        </p:nvSpPr>
        <p:spPr>
          <a:xfrm>
            <a:off x="9082875" y="0"/>
            <a:ext cx="3108900" cy="67917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13" name="Google Shape;513;p49"/>
          <p:cNvSpPr txBox="1"/>
          <p:nvPr>
            <p:ph type="title"/>
          </p:nvPr>
        </p:nvSpPr>
        <p:spPr>
          <a:xfrm>
            <a:off x="382600" y="23246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CC2028"/>
                </a:solidFill>
              </a:rPr>
              <a:t>International comparison</a:t>
            </a:r>
            <a:endParaRPr sz="3000">
              <a:solidFill>
                <a:srgbClr val="CC2028"/>
              </a:solidFill>
            </a:endParaRPr>
          </a:p>
        </p:txBody>
      </p:sp>
      <p:sp>
        <p:nvSpPr>
          <p:cNvPr id="514" name="Google Shape;514;p49"/>
          <p:cNvSpPr txBox="1"/>
          <p:nvPr/>
        </p:nvSpPr>
        <p:spPr>
          <a:xfrm>
            <a:off x="9231525" y="120600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While international leaders approach 65–70%, Kaduna remains below average—highlighting a clear competitiveness and transparency gap.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Kaduna demonstrates stronger performance than its African comparators, positioning it as an emerging mid-tier performer. 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However, Kaduna’s competitiveness could be affected by the wide information gap. 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515" name="Google Shape;515;p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50" y="1104640"/>
            <a:ext cx="8374427" cy="563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0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0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22" name="Google Shape;522;p50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Strong institutional base observed in capacities and processes. 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Growing citizen engagement.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Major transparency / data publication gap.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523" name="Google Shape;523;p50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International comparison: Dimensions</a:t>
            </a:r>
            <a:endParaRPr sz="3200">
              <a:solidFill>
                <a:srgbClr val="CC2028"/>
              </a:solidFill>
            </a:endParaRPr>
          </a:p>
        </p:txBody>
      </p:sp>
      <p:pic>
        <p:nvPicPr>
          <p:cNvPr id="524" name="Google Shape;5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50" y="1280905"/>
            <a:ext cx="7541250" cy="463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825" y="1373760"/>
            <a:ext cx="2726100" cy="3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1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1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32" name="Google Shape;532;p51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Enabling</a:t>
            </a:r>
            <a:r>
              <a:rPr lang="en-GB" sz="3200">
                <a:solidFill>
                  <a:srgbClr val="CC2028"/>
                </a:solidFill>
              </a:rPr>
              <a:t> environment</a:t>
            </a:r>
            <a:r>
              <a:rPr b="0" lang="en-GB" sz="3200">
                <a:solidFill>
                  <a:schemeClr val="dk1"/>
                </a:solidFill>
              </a:rPr>
              <a:t> </a:t>
            </a:r>
            <a:endParaRPr b="0" sz="3200"/>
          </a:p>
        </p:txBody>
      </p:sp>
      <p:pic>
        <p:nvPicPr>
          <p:cNvPr id="533" name="Google Shape;5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800" y="523300"/>
            <a:ext cx="718799" cy="7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1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Strong legal framework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Very weak sector-specific transparency standards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Open sector policies with –practice gap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535" name="Google Shape;535;p51"/>
          <p:cNvSpPr txBox="1"/>
          <p:nvPr>
            <p:ph idx="1" type="body"/>
          </p:nvPr>
        </p:nvSpPr>
        <p:spPr>
          <a:xfrm>
            <a:off x="382600" y="1122975"/>
            <a:ext cx="8358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Graph with dimension 1 and its 3 sub-variables</a:t>
            </a:r>
            <a:endParaRPr sz="1800"/>
          </a:p>
        </p:txBody>
      </p:sp>
      <p:pic>
        <p:nvPicPr>
          <p:cNvPr id="536" name="Google Shape;536;p51" title="Dim 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850" y="1698300"/>
            <a:ext cx="6904424" cy="41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2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52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43" name="Google Shape;543;p52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Capacities and processes</a:t>
            </a:r>
            <a:r>
              <a:rPr b="0" lang="en-GB" sz="3200">
                <a:solidFill>
                  <a:schemeClr val="dk1"/>
                </a:solidFill>
              </a:rPr>
              <a:t> </a:t>
            </a:r>
            <a:endParaRPr b="0" sz="3200"/>
          </a:p>
        </p:txBody>
      </p:sp>
      <p:pic>
        <p:nvPicPr>
          <p:cNvPr id="544" name="Google Shape;5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800" y="523300"/>
            <a:ext cx="718801" cy="7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2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Strong foundational knowledge on transparency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Moderate procedural systems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Weak digital capacity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Weak knowledge on the amount and quality of data that is published 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546" name="Google Shape;546;p52"/>
          <p:cNvSpPr txBox="1"/>
          <p:nvPr>
            <p:ph idx="1" type="body"/>
          </p:nvPr>
        </p:nvSpPr>
        <p:spPr>
          <a:xfrm>
            <a:off x="382600" y="1120125"/>
            <a:ext cx="8358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Graph with dimension 2 and its 5 sub-variables</a:t>
            </a:r>
            <a:endParaRPr sz="1800"/>
          </a:p>
        </p:txBody>
      </p:sp>
      <p:pic>
        <p:nvPicPr>
          <p:cNvPr id="547" name="Google Shape;547;p52" title="Dim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00" y="1569575"/>
            <a:ext cx="6674649" cy="428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3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3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54" name="Google Shape;554;p53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Citizen participation</a:t>
            </a:r>
            <a:endParaRPr sz="3200">
              <a:solidFill>
                <a:srgbClr val="CC2028"/>
              </a:solidFill>
            </a:endParaRPr>
          </a:p>
        </p:txBody>
      </p:sp>
      <p:pic>
        <p:nvPicPr>
          <p:cNvPr id="555" name="Google Shape;5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800" y="523300"/>
            <a:ext cx="718801" cy="718801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3"/>
          <p:cNvSpPr txBox="1"/>
          <p:nvPr>
            <p:ph idx="1" type="body"/>
          </p:nvPr>
        </p:nvSpPr>
        <p:spPr>
          <a:xfrm>
            <a:off x="382600" y="1141300"/>
            <a:ext cx="8358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Graph with dimension 3 and its 2 sub-variables</a:t>
            </a:r>
            <a:endParaRPr sz="1800"/>
          </a:p>
        </p:txBody>
      </p:sp>
      <p:sp>
        <p:nvSpPr>
          <p:cNvPr id="557" name="Google Shape;557;p53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Moderate engagement levels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Opportunities exist but underutilized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Low citizen usage of information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558" name="Google Shape;558;p53" title="Dim 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75" y="1606625"/>
            <a:ext cx="7662250" cy="417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4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4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65" name="Google Shape;565;p54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Information </a:t>
            </a:r>
            <a:r>
              <a:rPr lang="en-GB" sz="3200">
                <a:solidFill>
                  <a:srgbClr val="CC2028"/>
                </a:solidFill>
              </a:rPr>
              <a:t>disclosure</a:t>
            </a:r>
            <a:r>
              <a:rPr b="0" lang="en-GB" sz="3200">
                <a:solidFill>
                  <a:schemeClr val="dk1"/>
                </a:solidFill>
              </a:rPr>
              <a:t> </a:t>
            </a:r>
            <a:endParaRPr b="0" sz="3200"/>
          </a:p>
        </p:txBody>
      </p:sp>
      <p:pic>
        <p:nvPicPr>
          <p:cNvPr id="566" name="Google Shape;56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5850" y="574750"/>
            <a:ext cx="664751" cy="6159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4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Very weak overall disclosure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Strong at project identification only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Near-zero contract transparency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Weak contract / project </a:t>
            </a:r>
            <a:r>
              <a:rPr lang="en-GB" sz="1500">
                <a:solidFill>
                  <a:srgbClr val="434343"/>
                </a:solidFill>
              </a:rPr>
              <a:t>management</a:t>
            </a:r>
            <a:r>
              <a:rPr lang="en-GB" sz="1500">
                <a:solidFill>
                  <a:srgbClr val="434343"/>
                </a:solidFill>
              </a:rPr>
              <a:t> standards. 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568" name="Google Shape;568;p54"/>
          <p:cNvSpPr txBox="1"/>
          <p:nvPr>
            <p:ph idx="1" type="body"/>
          </p:nvPr>
        </p:nvSpPr>
        <p:spPr>
          <a:xfrm>
            <a:off x="382600" y="1190650"/>
            <a:ext cx="8358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/>
              <a:t>Graph with dimension 4 and its 6 sub-variables</a:t>
            </a:r>
            <a:endParaRPr sz="1800"/>
          </a:p>
        </p:txBody>
      </p:sp>
      <p:pic>
        <p:nvPicPr>
          <p:cNvPr id="569" name="Google Shape;569;p54" title="Dim 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75" y="1698300"/>
            <a:ext cx="6431649" cy="40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5"/>
          <p:cNvSpPr txBox="1"/>
          <p:nvPr>
            <p:ph type="title"/>
          </p:nvPr>
        </p:nvSpPr>
        <p:spPr>
          <a:xfrm>
            <a:off x="831850" y="153012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/>
              <a:t>3.1 </a:t>
            </a:r>
            <a:r>
              <a:rPr b="0" lang="en-GB" sz="4000"/>
              <a:t>Results by procuring entities</a:t>
            </a:r>
            <a:endParaRPr b="0"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/>
          <p:nvPr/>
        </p:nvSpPr>
        <p:spPr>
          <a:xfrm>
            <a:off x="8262200" y="0"/>
            <a:ext cx="3929700" cy="105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82" name="Google Shape;582;p56"/>
          <p:cNvGraphicFramePr/>
          <p:nvPr/>
        </p:nvGraphicFramePr>
        <p:xfrm>
          <a:off x="398600" y="143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{BB3A6ECB-7CDB-4481-8967-1AFA0BD2E3E9}</a:tableStyleId>
              </a:tblPr>
              <a:tblGrid>
                <a:gridCol w="1059975"/>
                <a:gridCol w="4769925"/>
                <a:gridCol w="1351475"/>
                <a:gridCol w="1404475"/>
                <a:gridCol w="1391225"/>
                <a:gridCol w="1417725"/>
              </a:tblGrid>
              <a:tr h="526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00000"/>
                          </a:solidFill>
                        </a:rPr>
                        <a:t>Ranking</a:t>
                      </a:r>
                      <a:r>
                        <a:rPr b="1" lang="en-GB"/>
                        <a:t>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00000"/>
                          </a:solidFill>
                        </a:rPr>
                        <a:t>Entity name</a:t>
                      </a:r>
                      <a:endParaRPr b="1">
                        <a:solidFill>
                          <a:srgbClr val="C00000"/>
                        </a:solidFill>
                      </a:endParaRPr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</a:rPr>
                        <a:t>ITI Score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00000"/>
                          </a:solidFill>
                        </a:rPr>
                        <a:t>Capabilities and processes</a:t>
                      </a:r>
                      <a:endParaRPr b="1">
                        <a:solidFill>
                          <a:srgbClr val="C00000"/>
                        </a:solidFill>
                      </a:endParaRPr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00000"/>
                          </a:solidFill>
                        </a:rPr>
                        <a:t>Citizen participation</a:t>
                      </a:r>
                      <a:endParaRPr b="1">
                        <a:solidFill>
                          <a:srgbClr val="C00000"/>
                        </a:solidFill>
                      </a:endParaRPr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00000"/>
                          </a:solidFill>
                        </a:rPr>
                        <a:t>Information disclosure</a:t>
                      </a:r>
                      <a:endParaRPr b="1">
                        <a:solidFill>
                          <a:srgbClr val="C00000"/>
                        </a:solidFill>
                      </a:endParaRPr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1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Kaduna State Water Corporation -KADSWAC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40.79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52.60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60.80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17.95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Kaduna State Facilities Management Agency -KADFAMA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42.81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69.63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47.55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16.38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3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Kaduna State Primary Healthcare Board -KDSPHCB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39.30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69.57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43.95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9.90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4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Kaduna State Roads Agency -KADRA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45.94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79.82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54.95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10.68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5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Ministry of Business, Innovation and Technology -MBIT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22.73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33.94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27.90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9.70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6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Ministry of Housing and Urband Development -MHUD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22.28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33.08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20.85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13.71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7 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r>
                        <a:rPr lang="en-GB"/>
                        <a:t>Ministry of Public Works and Infrastructure -MPWI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25.28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36.44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29.55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12.85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2893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Average of all entities*</a:t>
                      </a:r>
                      <a:endParaRPr b="1"/>
                    </a:p>
                  </a:txBody>
                  <a:tcPr marT="20700" marB="20700" marR="41525" marL="415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34.02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53.5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40.79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13.02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3" name="Google Shape;583;p56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ITI Entities: Ranking</a:t>
            </a:r>
            <a:endParaRPr sz="3200">
              <a:solidFill>
                <a:srgbClr val="CC2028"/>
              </a:solidFill>
            </a:endParaRPr>
          </a:p>
        </p:txBody>
      </p:sp>
      <p:sp>
        <p:nvSpPr>
          <p:cNvPr id="584" name="Google Shape;584;p56"/>
          <p:cNvSpPr txBox="1"/>
          <p:nvPr/>
        </p:nvSpPr>
        <p:spPr>
          <a:xfrm>
            <a:off x="398550" y="5300775"/>
            <a:ext cx="11394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300">
                <a:solidFill>
                  <a:srgbClr val="434343"/>
                </a:solidFill>
              </a:rPr>
              <a:t>* </a:t>
            </a:r>
            <a:r>
              <a:rPr lang="en-GB" sz="1300">
                <a:solidFill>
                  <a:srgbClr val="434343"/>
                </a:solidFill>
              </a:rPr>
              <a:t>This is the average score of all </a:t>
            </a:r>
            <a:r>
              <a:rPr lang="en-GB" sz="1300">
                <a:solidFill>
                  <a:srgbClr val="434343"/>
                </a:solidFill>
              </a:rPr>
              <a:t>evaluated</a:t>
            </a:r>
            <a:r>
              <a:rPr lang="en-GB" sz="1300">
                <a:solidFill>
                  <a:srgbClr val="434343"/>
                </a:solidFill>
              </a:rPr>
              <a:t> entities considering their </a:t>
            </a:r>
            <a:r>
              <a:rPr lang="en-GB" sz="1300">
                <a:solidFill>
                  <a:srgbClr val="434343"/>
                </a:solidFill>
              </a:rPr>
              <a:t>performance</a:t>
            </a:r>
            <a:r>
              <a:rPr lang="en-GB" sz="1300">
                <a:solidFill>
                  <a:srgbClr val="434343"/>
                </a:solidFill>
              </a:rPr>
              <a:t> on </a:t>
            </a:r>
            <a:r>
              <a:rPr lang="en-GB" sz="1300">
                <a:solidFill>
                  <a:srgbClr val="434343"/>
                </a:solidFill>
              </a:rPr>
              <a:t>dimensions</a:t>
            </a:r>
            <a:r>
              <a:rPr lang="en-GB" sz="1300">
                <a:solidFill>
                  <a:srgbClr val="434343"/>
                </a:solidFill>
              </a:rPr>
              <a:t> 2, 3 and 4. It does not include dimension 1, as this last one evaluates overall national and subnational conditions, instead of entities. </a:t>
            </a:r>
            <a:endParaRPr sz="13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831850" y="153012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rgbClr val="C00000"/>
                </a:solidFill>
              </a:rPr>
              <a:t>1. Introduction</a:t>
            </a:r>
            <a:endParaRPr b="0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7"/>
          <p:cNvSpPr txBox="1"/>
          <p:nvPr>
            <p:ph type="title"/>
          </p:nvPr>
        </p:nvSpPr>
        <p:spPr>
          <a:xfrm>
            <a:off x="236700" y="411150"/>
            <a:ext cx="87003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200">
                <a:solidFill>
                  <a:srgbClr val="CC2028"/>
                </a:solidFill>
              </a:rPr>
              <a:t>ITI </a:t>
            </a:r>
            <a:r>
              <a:rPr lang="en-GB" sz="3200">
                <a:solidFill>
                  <a:srgbClr val="CC2028"/>
                </a:solidFill>
              </a:rPr>
              <a:t>Entities</a:t>
            </a:r>
            <a:r>
              <a:rPr lang="en-GB" sz="3200">
                <a:solidFill>
                  <a:srgbClr val="CC2028"/>
                </a:solidFill>
              </a:rPr>
              <a:t>: </a:t>
            </a:r>
            <a:r>
              <a:rPr lang="en-GB" sz="3200">
                <a:solidFill>
                  <a:srgbClr val="CC2028"/>
                </a:solidFill>
              </a:rPr>
              <a:t>Differences according to “type”</a:t>
            </a:r>
            <a:endParaRPr sz="3200">
              <a:solidFill>
                <a:srgbClr val="CC2028"/>
              </a:solidFill>
            </a:endParaRPr>
          </a:p>
        </p:txBody>
      </p:sp>
      <p:sp>
        <p:nvSpPr>
          <p:cNvPr id="591" name="Google Shape;591;p57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7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593" name="Google Shape;593;p57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Agencies outperform ministries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L</a:t>
            </a:r>
            <a:r>
              <a:rPr lang="en-GB" sz="1500">
                <a:solidFill>
                  <a:srgbClr val="434343"/>
                </a:solidFill>
              </a:rPr>
              <a:t>arge performance gap (~2x) exist between Ministries and Agencies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594" name="Google Shape;59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525" y="1124025"/>
            <a:ext cx="7762875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8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8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602" name="Google Shape;602;p58"/>
          <p:cNvSpPr txBox="1"/>
          <p:nvPr/>
        </p:nvSpPr>
        <p:spPr>
          <a:xfrm>
            <a:off x="9241800" y="721250"/>
            <a:ext cx="2811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Sectoral variance is pronounced – ITI scores range widely (~22–41), indicating </a:t>
            </a:r>
            <a:r>
              <a:rPr lang="en-GB" sz="1500">
                <a:solidFill>
                  <a:srgbClr val="434343"/>
                </a:solidFill>
              </a:rPr>
              <a:t>uneven</a:t>
            </a:r>
            <a:r>
              <a:rPr lang="en-GB" sz="1500">
                <a:solidFill>
                  <a:srgbClr val="434343"/>
                </a:solidFill>
              </a:rPr>
              <a:t> transparency performance across sectors.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Water and waste, as well as Governance (government accommodations and buildings,) exhibit higher average ITI scores, suggesting relatively stronger disclosure and processes.</a:t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603" name="Google Shape;603;p58"/>
          <p:cNvSpPr txBox="1"/>
          <p:nvPr>
            <p:ph type="title"/>
          </p:nvPr>
        </p:nvSpPr>
        <p:spPr>
          <a:xfrm>
            <a:off x="206884" y="444700"/>
            <a:ext cx="92007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100">
                <a:solidFill>
                  <a:srgbClr val="CC2028"/>
                </a:solidFill>
              </a:rPr>
              <a:t>ITI Entities</a:t>
            </a:r>
            <a:r>
              <a:rPr lang="en-GB" sz="3100">
                <a:solidFill>
                  <a:srgbClr val="CC2028"/>
                </a:solidFill>
              </a:rPr>
              <a:t>: </a:t>
            </a:r>
            <a:r>
              <a:rPr lang="en-GB" sz="3100">
                <a:solidFill>
                  <a:srgbClr val="CC2028"/>
                </a:solidFill>
              </a:rPr>
              <a:t>Differences according to “sector</a:t>
            </a:r>
            <a:r>
              <a:rPr lang="en-GB" sz="3100"/>
              <a:t>”</a:t>
            </a:r>
            <a:endParaRPr sz="3100">
              <a:solidFill>
                <a:srgbClr val="CC2028"/>
              </a:solidFill>
            </a:endParaRPr>
          </a:p>
        </p:txBody>
      </p:sp>
      <p:pic>
        <p:nvPicPr>
          <p:cNvPr id="604" name="Google Shape;60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75" y="1098300"/>
            <a:ext cx="8466472" cy="48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0775" y="3862725"/>
            <a:ext cx="8001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1188" y="3003575"/>
            <a:ext cx="809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2125" y="3248025"/>
            <a:ext cx="809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7800" y="2396250"/>
            <a:ext cx="809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3475" y="2504075"/>
            <a:ext cx="8096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9"/>
          <p:cNvSpPr txBox="1"/>
          <p:nvPr>
            <p:ph type="title"/>
          </p:nvPr>
        </p:nvSpPr>
        <p:spPr>
          <a:xfrm>
            <a:off x="382600" y="0"/>
            <a:ext cx="89691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000">
                <a:solidFill>
                  <a:srgbClr val="CC2028"/>
                </a:solidFill>
              </a:rPr>
              <a:t>ITI </a:t>
            </a:r>
            <a:r>
              <a:rPr lang="en-GB" sz="3000">
                <a:solidFill>
                  <a:srgbClr val="CC2028"/>
                </a:solidFill>
              </a:rPr>
              <a:t>Entities</a:t>
            </a:r>
            <a:r>
              <a:rPr lang="en-GB" sz="3000">
                <a:solidFill>
                  <a:srgbClr val="CC2028"/>
                </a:solidFill>
              </a:rPr>
              <a:t>: </a:t>
            </a:r>
            <a:r>
              <a:rPr lang="en-GB" sz="3000">
                <a:solidFill>
                  <a:srgbClr val="CC2028"/>
                </a:solidFill>
              </a:rPr>
              <a:t>Differences according to “budget”</a:t>
            </a:r>
            <a:endParaRPr sz="3000">
              <a:solidFill>
                <a:srgbClr val="CC2028"/>
              </a:solidFill>
            </a:endParaRPr>
          </a:p>
        </p:txBody>
      </p:sp>
      <p:sp>
        <p:nvSpPr>
          <p:cNvPr id="616" name="Google Shape;616;p59"/>
          <p:cNvSpPr/>
          <p:nvPr/>
        </p:nvSpPr>
        <p:spPr>
          <a:xfrm>
            <a:off x="8740600" y="0"/>
            <a:ext cx="3451200" cy="16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9"/>
          <p:cNvSpPr/>
          <p:nvPr/>
        </p:nvSpPr>
        <p:spPr>
          <a:xfrm>
            <a:off x="9082875" y="0"/>
            <a:ext cx="3108900" cy="5953200"/>
          </a:xfrm>
          <a:prstGeom prst="rect">
            <a:avLst/>
          </a:prstGeom>
          <a:solidFill>
            <a:srgbClr val="BFBFBF">
              <a:alpha val="18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618" name="Google Shape;618;p59"/>
          <p:cNvSpPr txBox="1"/>
          <p:nvPr/>
        </p:nvSpPr>
        <p:spPr>
          <a:xfrm>
            <a:off x="9285500" y="1366300"/>
            <a:ext cx="2692800" cy="4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5250" lvl="0" marL="18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Entities in the high-budget category record the highest ITI average score. This suggests that higher financial capacity is associated with; better institutional structures and stronger compliance with transparency standards.</a:t>
            </a:r>
            <a:endParaRPr sz="1500">
              <a:solidFill>
                <a:srgbClr val="434343"/>
              </a:solidFill>
            </a:endParaRPr>
          </a:p>
          <a:p>
            <a:pPr indent="-275250" lvl="0" marL="18000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ts val="1500"/>
              <a:buChar char="●"/>
            </a:pPr>
            <a:r>
              <a:rPr lang="en-GB" sz="1500">
                <a:solidFill>
                  <a:srgbClr val="434343"/>
                </a:solidFill>
              </a:rPr>
              <a:t>Entities with medium and low budgets have similar ITI scores. Suggesting their capacities, </a:t>
            </a:r>
            <a:r>
              <a:rPr lang="en-GB" sz="1500">
                <a:solidFill>
                  <a:srgbClr val="434343"/>
                </a:solidFill>
              </a:rPr>
              <a:t>processes, and supporting </a:t>
            </a:r>
            <a:r>
              <a:rPr lang="en-GB" sz="1500">
                <a:solidFill>
                  <a:srgbClr val="434343"/>
                </a:solidFill>
              </a:rPr>
              <a:t>systems are less developed than high-budget entities.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619" name="Google Shape;619;p5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90" y="1180595"/>
            <a:ext cx="7568361" cy="46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0"/>
          <p:cNvSpPr txBox="1"/>
          <p:nvPr>
            <p:ph type="title"/>
          </p:nvPr>
        </p:nvSpPr>
        <p:spPr>
          <a:xfrm>
            <a:off x="831850" y="153012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rgbClr val="C00000"/>
                </a:solidFill>
              </a:rPr>
              <a:t>4</a:t>
            </a:r>
            <a:r>
              <a:rPr b="0" lang="en-GB" sz="4000">
                <a:solidFill>
                  <a:srgbClr val="C00000"/>
                </a:solidFill>
              </a:rPr>
              <a:t>. </a:t>
            </a:r>
            <a:r>
              <a:rPr b="0" lang="en-GB" sz="4000">
                <a:solidFill>
                  <a:srgbClr val="C00000"/>
                </a:solidFill>
              </a:rPr>
              <a:t>Conclusions and recommendations </a:t>
            </a:r>
            <a:r>
              <a:rPr b="0" lang="en-GB" sz="4000">
                <a:solidFill>
                  <a:srgbClr val="C00000"/>
                </a:solidFill>
              </a:rPr>
              <a:t> </a:t>
            </a:r>
            <a:endParaRPr b="0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1"/>
          <p:cNvSpPr txBox="1"/>
          <p:nvPr>
            <p:ph idx="1" type="body"/>
          </p:nvPr>
        </p:nvSpPr>
        <p:spPr>
          <a:xfrm>
            <a:off x="625500" y="1168300"/>
            <a:ext cx="10941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The slides above present the ITI assessment for Kaduna State 2023 - 2025 period using the CoST framework, covering;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4 Core Dimensions: Enabling Environment, Capacities and Processes, Citizen Participation and Information Disclosure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Coverage here focus on construction projects with measurable public value.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The methodology aligns with CoST standards, ensuring: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High credibility of results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Strong comparability across entities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Policy relevance for state level reform</a:t>
            </a:r>
            <a:endParaRPr sz="3100">
              <a:solidFill>
                <a:srgbClr val="434343"/>
              </a:solidFill>
            </a:endParaRPr>
          </a:p>
        </p:txBody>
      </p:sp>
      <p:sp>
        <p:nvSpPr>
          <p:cNvPr id="631" name="Google Shape;631;p61"/>
          <p:cNvSpPr txBox="1"/>
          <p:nvPr>
            <p:ph type="title"/>
          </p:nvPr>
        </p:nvSpPr>
        <p:spPr>
          <a:xfrm>
            <a:off x="382600" y="2923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700">
                <a:solidFill>
                  <a:srgbClr val="CC2028"/>
                </a:solidFill>
              </a:rPr>
              <a:t>Conclusion</a:t>
            </a:r>
            <a:endParaRPr sz="3700">
              <a:solidFill>
                <a:srgbClr val="CC2028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2"/>
          <p:cNvSpPr txBox="1"/>
          <p:nvPr>
            <p:ph idx="1" type="body"/>
          </p:nvPr>
        </p:nvSpPr>
        <p:spPr>
          <a:xfrm>
            <a:off x="625500" y="981700"/>
            <a:ext cx="10941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From the evidence, we have seen that Kaduna State has built a solid policy and regulatory foundation for transparency.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•"/>
            </a:pPr>
            <a:r>
              <a:rPr lang="en-GB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Presence of general regulatory frameworks (procurement laws, transparency laws, OGP commitments)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•"/>
            </a:pPr>
            <a:r>
              <a:rPr lang="en-GB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Transparency standards in practice show progress, as there is some compliance with OC4IDS and open data in </a:t>
            </a:r>
            <a:r>
              <a:rPr lang="en-GB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KADPPA Portal, but the frameworks to support these standards do not exist. </a:t>
            </a: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•"/>
            </a:pPr>
            <a:r>
              <a:rPr lang="en-GB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Centralized information portal can improve on: missing data, coverage (not all projects included), update on real time data.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2"/>
          <p:cNvSpPr txBox="1"/>
          <p:nvPr>
            <p:ph type="title"/>
          </p:nvPr>
        </p:nvSpPr>
        <p:spPr>
          <a:xfrm>
            <a:off x="382600" y="2923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700">
                <a:solidFill>
                  <a:srgbClr val="CC2028"/>
                </a:solidFill>
              </a:rPr>
              <a:t>Conclusion - </a:t>
            </a:r>
            <a:r>
              <a:rPr lang="en-GB" sz="3700">
                <a:solidFill>
                  <a:srgbClr val="CC2028"/>
                </a:solidFill>
                <a:latin typeface="Calibri"/>
                <a:ea typeface="Calibri"/>
                <a:cs typeface="Calibri"/>
                <a:sym typeface="Calibri"/>
              </a:rPr>
              <a:t>ENABLING ENVIRONMENT</a:t>
            </a:r>
            <a:endParaRPr sz="3700">
              <a:solidFill>
                <a:srgbClr val="CC202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3"/>
          <p:cNvSpPr txBox="1"/>
          <p:nvPr>
            <p:ph type="title"/>
          </p:nvPr>
        </p:nvSpPr>
        <p:spPr>
          <a:xfrm>
            <a:off x="517225" y="365125"/>
            <a:ext cx="8884500" cy="8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CAPACITIES AND PROCESSES</a:t>
            </a:r>
            <a:endParaRPr sz="3700"/>
          </a:p>
        </p:txBody>
      </p:sp>
      <p:sp>
        <p:nvSpPr>
          <p:cNvPr id="644" name="Google Shape;644;p63"/>
          <p:cNvSpPr txBox="1"/>
          <p:nvPr>
            <p:ph idx="1" type="body"/>
          </p:nvPr>
        </p:nvSpPr>
        <p:spPr>
          <a:xfrm>
            <a:off x="443250" y="1018800"/>
            <a:ext cx="11532600" cy="481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There is a disconnect between knowledge and execution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Entities surveyed shows basic knowledge of transparency concepts.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Existence of procedures (mostly informal) impact on weak publication performance based on the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 OC4IDS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: Initiation stage is showing some progress; preparation and execution contract procurement is showing little progress; and supervision and implementation show no progress.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Mixed digital capacities that shows existence of operational workflows (48 pts). Some entities show problems in 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accessing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 and using information tools to manage their infrastructure projects data.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Entities have limitations in knowing how much infrastructure data they are publishing (37 pts).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4"/>
          <p:cNvSpPr txBox="1"/>
          <p:nvPr>
            <p:ph type="title"/>
          </p:nvPr>
        </p:nvSpPr>
        <p:spPr>
          <a:xfrm>
            <a:off x="388675" y="365125"/>
            <a:ext cx="9012900" cy="8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Conclusion - </a:t>
            </a: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CITIZEN PARTICIPATION</a:t>
            </a:r>
            <a:endParaRPr sz="3700"/>
          </a:p>
        </p:txBody>
      </p:sp>
      <p:sp>
        <p:nvSpPr>
          <p:cNvPr id="651" name="Google Shape;651;p64"/>
          <p:cNvSpPr txBox="1"/>
          <p:nvPr>
            <p:ph idx="1" type="body"/>
          </p:nvPr>
        </p:nvSpPr>
        <p:spPr>
          <a:xfrm>
            <a:off x="388675" y="932025"/>
            <a:ext cx="11460600" cy="49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Evidence provided from the survey revealed that citizen participation is moderate, but mostly externally driven. It exists but is not fully institutionalized within MDAs.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There is a strong external participation platform (at a high level), enabled through CoST Multi-Stakeholder Group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Evidence of citizen engagement in budgeting and monitoring through Open Government Partnership (OGP), not streamlined to public 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 delivery processes.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Entities indicated that they do not have Grievance Redress Mechanism (GRM) and officials responsible for citizen engagement on infrastructure projects.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Entities may not be properly recording and responding to the citizens information requests.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just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Entities could engage stronger with CSOs, academia or other actors to make infrastructure information more accessible and understandable to the citizens.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5"/>
          <p:cNvSpPr txBox="1"/>
          <p:nvPr>
            <p:ph type="title"/>
          </p:nvPr>
        </p:nvSpPr>
        <p:spPr>
          <a:xfrm>
            <a:off x="425050" y="365125"/>
            <a:ext cx="8976600" cy="8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Conclusion</a:t>
            </a:r>
            <a:r>
              <a:rPr lang="en-GB" sz="3200"/>
              <a:t> - I</a:t>
            </a:r>
            <a:r>
              <a:rPr lang="en-GB" sz="3200"/>
              <a:t>NFORMATION DISCLOSURE</a:t>
            </a:r>
            <a:endParaRPr sz="3200"/>
          </a:p>
        </p:txBody>
      </p:sp>
      <p:sp>
        <p:nvSpPr>
          <p:cNvPr id="658" name="Google Shape;658;p65"/>
          <p:cNvSpPr txBox="1"/>
          <p:nvPr>
            <p:ph idx="1" type="body"/>
          </p:nvPr>
        </p:nvSpPr>
        <p:spPr>
          <a:xfrm>
            <a:off x="425050" y="1219225"/>
            <a:ext cx="11500500" cy="452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Results revealed that information disclosure  is strong but inconsistent.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Open data platforms exist, with OC4IDS standards (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KADPPA portal provides a centralized, structured data publication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), but with weak compliance.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Publication of project data and visualizations tools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also available as seen on the website, but similarly, with weak compliance.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There is no information on contracts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execution.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Entities are failing to disclose information on how they supervise projects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Entities fail to present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valuable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data, among others: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Contact information on all their projects.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Information on how the projects impact the environment and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settlements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Type of procurement process that was applied to award the contract. </a:t>
            </a:r>
            <a:endParaRPr sz="25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6"/>
          <p:cNvSpPr txBox="1"/>
          <p:nvPr>
            <p:ph type="title"/>
          </p:nvPr>
        </p:nvSpPr>
        <p:spPr>
          <a:xfrm>
            <a:off x="838200" y="365125"/>
            <a:ext cx="8563500" cy="854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Conclusion</a:t>
            </a:r>
            <a:endParaRPr sz="3700"/>
          </a:p>
        </p:txBody>
      </p:sp>
      <p:sp>
        <p:nvSpPr>
          <p:cNvPr id="665" name="Google Shape;665;p66"/>
          <p:cNvSpPr txBox="1"/>
          <p:nvPr>
            <p:ph idx="1" type="body"/>
          </p:nvPr>
        </p:nvSpPr>
        <p:spPr>
          <a:xfrm>
            <a:off x="838200" y="1131725"/>
            <a:ext cx="10515600" cy="46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Kaduna State is an example of subnational transparency reform in Nigeria, particularly in: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Adoption of international 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standards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 (efforts focused on the practice)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Centralized transparency systems (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underutilized)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Citizen engagement practices (but not properly 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applied</a:t>
            </a: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 on infrastructure projects)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To reach advanced transparency maturity, the State must move to institutionalize its efforts and require entity-wide accountability.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9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1084150" y="1443850"/>
            <a:ext cx="101511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</a:rPr>
              <a:t>The Infrastructure Transparency Index (ITI) is a CoST instrument that measures the </a:t>
            </a:r>
            <a:r>
              <a:rPr lang="en-GB" sz="2800">
                <a:solidFill>
                  <a:srgbClr val="FFCE32"/>
                </a:solidFill>
              </a:rPr>
              <a:t>levels of transparency and quality of processes related</a:t>
            </a:r>
            <a:r>
              <a:rPr lang="en-GB" sz="2800">
                <a:solidFill>
                  <a:schemeClr val="lt1"/>
                </a:solidFill>
              </a:rPr>
              <a:t> to public infrastructure at the national or subnational level. Designed collaboratively and based on good practices and international lessons learned, with the </a:t>
            </a:r>
            <a:r>
              <a:rPr lang="en-GB" sz="2800">
                <a:solidFill>
                  <a:srgbClr val="FFCE32"/>
                </a:solidFill>
              </a:rPr>
              <a:t>objective of providing </a:t>
            </a:r>
            <a:r>
              <a:rPr lang="en-GB" sz="2800">
                <a:solidFill>
                  <a:srgbClr val="FFCE32"/>
                </a:solidFill>
              </a:rPr>
              <a:t>quality </a:t>
            </a:r>
            <a:r>
              <a:rPr lang="en-GB" sz="2800">
                <a:solidFill>
                  <a:srgbClr val="FFCE32"/>
                </a:solidFill>
              </a:rPr>
              <a:t>information </a:t>
            </a:r>
            <a:r>
              <a:rPr lang="en-GB" sz="2800">
                <a:solidFill>
                  <a:srgbClr val="FFCE32"/>
                </a:solidFill>
              </a:rPr>
              <a:t>that serves to </a:t>
            </a:r>
            <a:r>
              <a:rPr lang="en-GB" sz="2800">
                <a:solidFill>
                  <a:srgbClr val="FFCE32"/>
                </a:solidFill>
              </a:rPr>
              <a:t>promote transparency and improve the management of public infrastructure</a:t>
            </a:r>
            <a:r>
              <a:rPr lang="en-GB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7"/>
          <p:cNvSpPr txBox="1"/>
          <p:nvPr>
            <p:ph type="title"/>
          </p:nvPr>
        </p:nvSpPr>
        <p:spPr>
          <a:xfrm>
            <a:off x="216000" y="292300"/>
            <a:ext cx="87300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700">
                <a:solidFill>
                  <a:srgbClr val="CC2028"/>
                </a:solidFill>
              </a:rPr>
              <a:t>Recommendations</a:t>
            </a:r>
            <a:r>
              <a:rPr b="0" lang="en-GB" sz="3700">
                <a:solidFill>
                  <a:schemeClr val="dk1"/>
                </a:solidFill>
              </a:rPr>
              <a:t> </a:t>
            </a:r>
            <a:r>
              <a:rPr b="0" lang="en-GB" sz="3700">
                <a:solidFill>
                  <a:schemeClr val="dk1"/>
                </a:solidFill>
              </a:rPr>
              <a:t> </a:t>
            </a:r>
            <a:endParaRPr b="0" sz="3700"/>
          </a:p>
        </p:txBody>
      </p:sp>
      <p:graphicFrame>
        <p:nvGraphicFramePr>
          <p:cNvPr id="671" name="Google Shape;671;p67"/>
          <p:cNvGraphicFramePr/>
          <p:nvPr/>
        </p:nvGraphicFramePr>
        <p:xfrm>
          <a:off x="215988" y="11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{B6053B72-F6EF-482E-BD47-A61733C4AAB6}</a:tableStyleId>
              </a:tblPr>
              <a:tblGrid>
                <a:gridCol w="10982300"/>
                <a:gridCol w="382850"/>
                <a:gridCol w="382850"/>
              </a:tblGrid>
              <a:tr h="4606325">
                <a:tc gridSpan="3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SHORT-TERM (0–6 MONTHS</a:t>
                      </a: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signing and implementation of a Formal Disclosure Mandate (FDM) that covers the standards, the platform, the responsibilities, incentives and sanctions on non-compliance. 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public officials on infrastructure transparency frameworks, portal, good practices, citizens participation. 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institutional access to hard and software, such as internet, to improve information disclosure</a:t>
                      </a: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across MDAs</a:t>
                      </a: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Officials from entities responsible for data publication should act on the weekly updates/alerts from the information platform/dashboard to address the quality and completeness of data queries. 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 txBox="1"/>
          <p:nvPr>
            <p:ph type="title"/>
          </p:nvPr>
        </p:nvSpPr>
        <p:spPr>
          <a:xfrm>
            <a:off x="382600" y="2923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700">
                <a:solidFill>
                  <a:srgbClr val="CC2028"/>
                </a:solidFill>
              </a:rPr>
              <a:t>Recommendations</a:t>
            </a:r>
            <a:r>
              <a:rPr b="0" lang="en-GB" sz="3700">
                <a:solidFill>
                  <a:schemeClr val="dk1"/>
                </a:solidFill>
              </a:rPr>
              <a:t>  </a:t>
            </a:r>
            <a:endParaRPr b="0" sz="3700"/>
          </a:p>
        </p:txBody>
      </p:sp>
      <p:graphicFrame>
        <p:nvGraphicFramePr>
          <p:cNvPr id="677" name="Google Shape;677;p68"/>
          <p:cNvGraphicFramePr/>
          <p:nvPr/>
        </p:nvGraphicFramePr>
        <p:xfrm>
          <a:off x="215988" y="11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{B6053B72-F6EF-482E-BD47-A61733C4AAB6}</a:tableStyleId>
              </a:tblPr>
              <a:tblGrid>
                <a:gridCol w="382850"/>
                <a:gridCol w="10982300"/>
                <a:gridCol w="382850"/>
              </a:tblGrid>
              <a:tr h="4606325">
                <a:tc>
                  <a:txBody>
                    <a:bodyPr/>
                    <a:lstStyle/>
                    <a:p>
                      <a:pPr indent="0" lvl="0" marL="45720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7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MEDIUM-TERM (6–12 MONTHS)</a:t>
                      </a:r>
                      <a:endParaRPr b="1"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 citizen engagement units or desks at all MDAs.</a:t>
                      </a:r>
                      <a:endParaRPr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system of measurable performance indicators should be developed to track transparency efforts.</a:t>
                      </a:r>
                      <a:endParaRPr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 the “eyes and ears” platform with the information platform.</a:t>
                      </a:r>
                      <a:endParaRPr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Enable interoperability between the procurement system and the infrastructure disclosure platform, to enhance information publication.</a:t>
                      </a:r>
                      <a:endParaRPr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9"/>
          <p:cNvSpPr txBox="1"/>
          <p:nvPr>
            <p:ph type="title"/>
          </p:nvPr>
        </p:nvSpPr>
        <p:spPr>
          <a:xfrm>
            <a:off x="382600" y="2923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700">
                <a:solidFill>
                  <a:srgbClr val="CC2028"/>
                </a:solidFill>
              </a:rPr>
              <a:t>Recommendations</a:t>
            </a:r>
            <a:r>
              <a:rPr b="0" lang="en-GB" sz="3700">
                <a:solidFill>
                  <a:schemeClr val="dk1"/>
                </a:solidFill>
              </a:rPr>
              <a:t>  </a:t>
            </a:r>
            <a:endParaRPr b="0" sz="3700"/>
          </a:p>
        </p:txBody>
      </p:sp>
      <p:graphicFrame>
        <p:nvGraphicFramePr>
          <p:cNvPr id="683" name="Google Shape;683;p69"/>
          <p:cNvGraphicFramePr/>
          <p:nvPr/>
        </p:nvGraphicFramePr>
        <p:xfrm>
          <a:off x="476813" y="11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{B6053B72-F6EF-482E-BD47-A61733C4AAB6}</a:tableStyleId>
              </a:tblPr>
              <a:tblGrid>
                <a:gridCol w="11510400"/>
              </a:tblGrid>
              <a:tr h="43761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LONG-TERM (1–3 YEARS)</a:t>
                      </a:r>
                      <a:endParaRPr b="1"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Fully digitize </a:t>
                      </a: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infrastructure </a:t>
                      </a: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management and </a:t>
                      </a: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archiving </a:t>
                      </a: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systems for MDAs, with close monitoring and linked to the publication platform, to address fragmented data publication.</a:t>
                      </a:r>
                      <a:endParaRPr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Institutionalize citizen participation on infrastructure projects to identify needs and facilitate civic action.</a:t>
                      </a:r>
                      <a:endParaRPr sz="2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0005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Calibri"/>
                        <a:buChar char="●"/>
                      </a:pPr>
                      <a:r>
                        <a:rPr lang="en-GB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 feedback into project design cycles.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0"/>
          <p:cNvSpPr/>
          <p:nvPr/>
        </p:nvSpPr>
        <p:spPr>
          <a:xfrm>
            <a:off x="8262200" y="0"/>
            <a:ext cx="3929700" cy="105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70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3200">
                <a:solidFill>
                  <a:schemeClr val="dk1"/>
                </a:solidFill>
              </a:rPr>
              <a:t>ITI </a:t>
            </a:r>
            <a:r>
              <a:rPr b="0" lang="en-GB" sz="3200">
                <a:solidFill>
                  <a:schemeClr val="dk1"/>
                </a:solidFill>
              </a:rPr>
              <a:t>Entities</a:t>
            </a:r>
            <a:r>
              <a:rPr b="0" lang="en-GB" sz="3200">
                <a:solidFill>
                  <a:schemeClr val="dk1"/>
                </a:solidFill>
              </a:rPr>
              <a:t>: Top 8 projects</a:t>
            </a:r>
            <a:endParaRPr b="0" sz="3200"/>
          </a:p>
        </p:txBody>
      </p:sp>
      <p:graphicFrame>
        <p:nvGraphicFramePr>
          <p:cNvPr id="691" name="Google Shape;691;p70"/>
          <p:cNvGraphicFramePr/>
          <p:nvPr/>
        </p:nvGraphicFramePr>
        <p:xfrm>
          <a:off x="615863" y="138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{BB3A6ECB-7CDB-4481-8967-1AFA0BD2E3E9}</a:tableStyleId>
              </a:tblPr>
              <a:tblGrid>
                <a:gridCol w="936175"/>
                <a:gridCol w="1635550"/>
                <a:gridCol w="7271425"/>
                <a:gridCol w="1117100"/>
              </a:tblGrid>
              <a:tr h="410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C00000"/>
                          </a:solidFill>
                        </a:rPr>
                        <a:t>Ranking </a:t>
                      </a:r>
                      <a:endParaRPr b="1" sz="1200">
                        <a:solidFill>
                          <a:srgbClr val="C00000"/>
                        </a:solidFill>
                      </a:endParaRPr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C00000"/>
                          </a:solidFill>
                        </a:rPr>
                        <a:t>Procuring entity </a:t>
                      </a:r>
                      <a:endParaRPr b="1" sz="1200">
                        <a:solidFill>
                          <a:srgbClr val="C00000"/>
                        </a:solidFill>
                      </a:endParaRPr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C00000"/>
                          </a:solidFill>
                        </a:rPr>
                        <a:t>Project name</a:t>
                      </a:r>
                      <a:endParaRPr b="1" sz="1200">
                        <a:solidFill>
                          <a:srgbClr val="C00000"/>
                        </a:solidFill>
                      </a:endParaRPr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lt1"/>
                          </a:solidFill>
                        </a:rPr>
                        <a:t>Information disclosure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1 </a:t>
                      </a:r>
                      <a:endParaRPr b="1" sz="1200"/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KADFAMA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Renovation and Upgrading of 1 Unit of Government Essential House at Shehu Laminu U/Rimi, Kaduna ''LOT C'' 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22.70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2 </a:t>
                      </a:r>
                      <a:endParaRPr b="1" sz="1200"/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KADSWAC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Rehabilitation of Kaduna North New 150MLD and Kaduna North old 90MLD Water works and Booster Stations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18.70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522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3</a:t>
                      </a:r>
                      <a:r>
                        <a:rPr b="1" lang="en-GB" sz="1200"/>
                        <a:t> </a:t>
                      </a:r>
                      <a:endParaRPr b="1" sz="1200"/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KADSWAC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Rehabilitation of Kaduna South 27MLD Water works and Booster Stations and Rehabilitation of Distribution of System in Kaduna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18.70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4 </a:t>
                      </a:r>
                      <a:endParaRPr b="1" sz="1200"/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KADSWAC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Rehabilitation of Zaria New 150MLD, Zaria  50MLD and Zaria 10MLD Water works and Booster Stations and Rehabilitation of Distribution System in Zaria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18.70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5 </a:t>
                      </a:r>
                      <a:endParaRPr b="1" sz="1200"/>
                    </a:p>
                  </a:txBody>
                  <a:tcPr marT="37600" marB="37600" marR="75050" marL="750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MHUD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The Rehabilitation, Upgrading and Furnishing of Lere General Hospital, Saminaka, Lere LGA 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17.20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25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6</a:t>
                      </a:r>
                      <a:r>
                        <a:rPr b="1" lang="en-GB" sz="1200"/>
                        <a:t> </a:t>
                      </a:r>
                      <a:endParaRPr b="1" sz="1200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KADSWAC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Construction of Transmission Mains and Distribution Systems at Basawa, Hunkuyi, Kudan and Makarfi  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15.70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56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7</a:t>
                      </a:r>
                      <a:r>
                        <a:rPr b="1" lang="en-GB" sz="1200"/>
                        <a:t> </a:t>
                      </a:r>
                      <a:endParaRPr b="1" sz="1200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MPWI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Construction of a 5.525km Asphaltic Road from Airport Road to Tudun Biri Community, Kaduna State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14.50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89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8</a:t>
                      </a:r>
                      <a:endParaRPr b="1" sz="1200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MPWI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Construction of Ungwan Muazu Township Roads (Phase 1 &amp; 2)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14.50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1"/>
          <p:cNvSpPr txBox="1"/>
          <p:nvPr>
            <p:ph type="title"/>
          </p:nvPr>
        </p:nvSpPr>
        <p:spPr>
          <a:xfrm>
            <a:off x="831850" y="153012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rgbClr val="C00000"/>
                </a:solidFill>
              </a:rPr>
              <a:t>5</a:t>
            </a:r>
            <a:r>
              <a:rPr b="0" lang="en-GB" sz="4000">
                <a:solidFill>
                  <a:srgbClr val="C00000"/>
                </a:solidFill>
              </a:rPr>
              <a:t>. </a:t>
            </a:r>
            <a:r>
              <a:rPr b="0" lang="en-GB" sz="4000">
                <a:solidFill>
                  <a:srgbClr val="C00000"/>
                </a:solidFill>
              </a:rPr>
              <a:t>Annex: Procuring entities dashboard</a:t>
            </a:r>
            <a:endParaRPr b="0" sz="4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2"/>
          <p:cNvSpPr txBox="1"/>
          <p:nvPr>
            <p:ph type="title"/>
          </p:nvPr>
        </p:nvSpPr>
        <p:spPr>
          <a:xfrm>
            <a:off x="382600" y="366750"/>
            <a:ext cx="28203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2300">
                <a:solidFill>
                  <a:schemeClr val="dk1"/>
                </a:solidFill>
              </a:rPr>
              <a:t>KADRA</a:t>
            </a:r>
            <a:endParaRPr b="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1800">
                <a:solidFill>
                  <a:srgbClr val="C00000"/>
                </a:solidFill>
              </a:rPr>
              <a:t>Position 1</a:t>
            </a:r>
            <a:endParaRPr b="0" sz="1800">
              <a:solidFill>
                <a:srgbClr val="C00000"/>
              </a:solidFill>
            </a:endParaRPr>
          </a:p>
        </p:txBody>
      </p:sp>
      <p:sp>
        <p:nvSpPr>
          <p:cNvPr id="703" name="Google Shape;703;p72"/>
          <p:cNvSpPr/>
          <p:nvPr/>
        </p:nvSpPr>
        <p:spPr>
          <a:xfrm>
            <a:off x="8262200" y="0"/>
            <a:ext cx="3929700" cy="105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4" name="Google Shape;704;p72" title="KADRA.png"/>
          <p:cNvPicPr preferRelativeResize="0"/>
          <p:nvPr/>
        </p:nvPicPr>
        <p:blipFill rotWithShape="1">
          <a:blip r:embed="rId3">
            <a:alphaModFix/>
          </a:blip>
          <a:srcRect b="3367" l="0" r="0" t="3358"/>
          <a:stretch/>
        </p:blipFill>
        <p:spPr>
          <a:xfrm>
            <a:off x="2880900" y="164625"/>
            <a:ext cx="8172551" cy="571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3"/>
          <p:cNvSpPr txBox="1"/>
          <p:nvPr>
            <p:ph type="title"/>
          </p:nvPr>
        </p:nvSpPr>
        <p:spPr>
          <a:xfrm>
            <a:off x="382600" y="366750"/>
            <a:ext cx="24984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2300">
                <a:solidFill>
                  <a:schemeClr val="dk1"/>
                </a:solidFill>
              </a:rPr>
              <a:t>KADFAMA</a:t>
            </a:r>
            <a:endParaRPr b="0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lang="en-GB" sz="1800">
                <a:solidFill>
                  <a:srgbClr val="C00000"/>
                </a:solidFill>
              </a:rPr>
              <a:t>Position</a:t>
            </a:r>
            <a:r>
              <a:rPr b="0" lang="en-GB" sz="1800">
                <a:solidFill>
                  <a:srgbClr val="C00000"/>
                </a:solidFill>
              </a:rPr>
              <a:t> 2</a:t>
            </a:r>
            <a:endParaRPr b="0" sz="1800">
              <a:solidFill>
                <a:srgbClr val="C00000"/>
              </a:solidFill>
            </a:endParaRPr>
          </a:p>
        </p:txBody>
      </p:sp>
      <p:sp>
        <p:nvSpPr>
          <p:cNvPr id="710" name="Google Shape;710;p73"/>
          <p:cNvSpPr/>
          <p:nvPr/>
        </p:nvSpPr>
        <p:spPr>
          <a:xfrm>
            <a:off x="8262200" y="0"/>
            <a:ext cx="3929700" cy="105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1" name="Google Shape;711;p73" title="KADFAMA.png"/>
          <p:cNvPicPr preferRelativeResize="0"/>
          <p:nvPr/>
        </p:nvPicPr>
        <p:blipFill rotWithShape="1">
          <a:blip r:embed="rId3">
            <a:alphaModFix/>
          </a:blip>
          <a:srcRect b="3288" l="0" r="0" t="3298"/>
          <a:stretch/>
        </p:blipFill>
        <p:spPr>
          <a:xfrm>
            <a:off x="2880900" y="164625"/>
            <a:ext cx="8172551" cy="5717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9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1875600" y="3043925"/>
            <a:ext cx="84408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</a:rPr>
              <a:t>Transparency for a more effective, inclusive and sustainable public infrastructure.</a:t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/>
          <p:nvPr/>
        </p:nvSpPr>
        <p:spPr>
          <a:xfrm>
            <a:off x="162277" y="1482918"/>
            <a:ext cx="2924100" cy="1952400"/>
          </a:xfrm>
          <a:prstGeom prst="rect">
            <a:avLst/>
          </a:prstGeom>
          <a:solidFill>
            <a:srgbClr val="2C41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Enabling environment</a:t>
            </a:r>
            <a:endParaRPr/>
          </a:p>
        </p:txBody>
      </p:sp>
      <p:pic>
        <p:nvPicPr>
          <p:cNvPr descr="A picture containing outdoor, sky, sun, boat&#10;&#10;Description generated with very high confidence" id="228" name="Google Shape;2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490" y="1483115"/>
            <a:ext cx="2923775" cy="19525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/>
          <p:nvPr/>
        </p:nvSpPr>
        <p:spPr>
          <a:xfrm>
            <a:off x="3172292" y="3445803"/>
            <a:ext cx="2923800" cy="1930800"/>
          </a:xfrm>
          <a:prstGeom prst="rect">
            <a:avLst/>
          </a:prstGeom>
          <a:solidFill>
            <a:srgbClr val="FFCE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Capabilities and processes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6088317" y="3434423"/>
            <a:ext cx="2917800" cy="19425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Citizen  participation</a:t>
            </a:r>
            <a:endParaRPr/>
          </a:p>
        </p:txBody>
      </p:sp>
      <p:sp>
        <p:nvSpPr>
          <p:cNvPr id="231" name="Google Shape;231;p33"/>
          <p:cNvSpPr/>
          <p:nvPr/>
        </p:nvSpPr>
        <p:spPr>
          <a:xfrm>
            <a:off x="9105920" y="3434828"/>
            <a:ext cx="2923800" cy="1941300"/>
          </a:xfrm>
          <a:prstGeom prst="rect">
            <a:avLst/>
          </a:prstGeom>
          <a:solidFill>
            <a:srgbClr val="61A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Information disclosure</a:t>
            </a:r>
            <a:endParaRPr/>
          </a:p>
        </p:txBody>
      </p:sp>
      <p:pic>
        <p:nvPicPr>
          <p:cNvPr descr="A large skyscraper in a city&#10;&#10;Description generated with very high confidence" id="232" name="Google Shape;2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89" y="3424075"/>
            <a:ext cx="2914954" cy="1952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struction transparency afghanistan" id="233" name="Google Shape;23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8868" y="1481063"/>
            <a:ext cx="2910827" cy="195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3817" y="1481689"/>
            <a:ext cx="2903077" cy="194238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600">
                <a:solidFill>
                  <a:srgbClr val="CC2028"/>
                </a:solidFill>
              </a:rPr>
              <a:t>Dimensions</a:t>
            </a:r>
            <a:endParaRPr sz="3600">
              <a:solidFill>
                <a:srgbClr val="CC202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>
            <a:off x="663075" y="1548950"/>
            <a:ext cx="5249100" cy="183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888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Access to public information regulatory framework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Transparency standards in public infrastructure 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National digital information tools</a:t>
            </a:r>
            <a:endParaRPr sz="1700">
              <a:solidFill>
                <a:srgbClr val="7F7F7F"/>
              </a:solidFill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663077" y="1148750"/>
            <a:ext cx="5249100" cy="400200"/>
          </a:xfrm>
          <a:prstGeom prst="rect">
            <a:avLst/>
          </a:prstGeom>
          <a:solidFill>
            <a:srgbClr val="2C41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</a:rPr>
              <a:t>Enabling environment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6279852" y="1148750"/>
            <a:ext cx="5249100" cy="400200"/>
          </a:xfrm>
          <a:prstGeom prst="rect">
            <a:avLst/>
          </a:prstGeom>
          <a:solidFill>
            <a:srgbClr val="FFCE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</a:rPr>
              <a:t>Capabilities and processes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6279850" y="1548950"/>
            <a:ext cx="5249100" cy="183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888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Basic transparency knowledge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Digital capacities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Procedures to disclose information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Enablers and barriers to disclose information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Control over infrastructure projects disclosure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663075" y="3899750"/>
            <a:ext cx="5249100" cy="191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888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Participation opportunities  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Use of information by citizens</a:t>
            </a:r>
            <a:endParaRPr sz="1700">
              <a:solidFill>
                <a:srgbClr val="7F7F7F"/>
              </a:solidFill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663050" y="3499550"/>
            <a:ext cx="5249100" cy="400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</a:rPr>
              <a:t>Citizen participation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6279825" y="3499550"/>
            <a:ext cx="5249100" cy="400200"/>
          </a:xfrm>
          <a:prstGeom prst="rect">
            <a:avLst/>
          </a:prstGeom>
          <a:solidFill>
            <a:srgbClr val="61A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</a:rPr>
              <a:t>Information disclosure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6279850" y="3899750"/>
            <a:ext cx="5249100" cy="191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8888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Project identification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Project preparation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Execution and supervision contracts procurement</a:t>
            </a:r>
            <a:endParaRPr sz="1700">
              <a:solidFill>
                <a:srgbClr val="7F7F7F"/>
              </a:solidFill>
            </a:endParaRPr>
          </a:p>
          <a:p>
            <a:pPr indent="-311150" lvl="0" marL="355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700"/>
              <a:buChar char="•"/>
            </a:pPr>
            <a:r>
              <a:rPr lang="en-GB" sz="1700">
                <a:solidFill>
                  <a:srgbClr val="7F7F7F"/>
                </a:solidFill>
              </a:rPr>
              <a:t>Execution and supervision contract implementation</a:t>
            </a:r>
            <a:endParaRPr sz="1700">
              <a:solidFill>
                <a:srgbClr val="7F7F7F"/>
              </a:solidFill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975" y="2537375"/>
            <a:ext cx="718799" cy="7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850" y="1624700"/>
            <a:ext cx="718801" cy="7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075" y="4850350"/>
            <a:ext cx="718801" cy="7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64875" y="3990250"/>
            <a:ext cx="664751" cy="61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>
            <p:ph type="title"/>
          </p:nvPr>
        </p:nvSpPr>
        <p:spPr>
          <a:xfrm>
            <a:off x="382600" y="2923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000">
                <a:solidFill>
                  <a:srgbClr val="CC2028"/>
                </a:solidFill>
              </a:rPr>
              <a:t>Dimensions</a:t>
            </a:r>
            <a:r>
              <a:rPr b="0" lang="en-GB" sz="3000">
                <a:solidFill>
                  <a:schemeClr val="dk1"/>
                </a:solidFill>
              </a:rPr>
              <a:t> </a:t>
            </a:r>
            <a:endParaRPr b="0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6647714" y="1353238"/>
            <a:ext cx="636600" cy="5904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5500378" y="2331016"/>
            <a:ext cx="515100" cy="465600"/>
          </a:xfrm>
          <a:prstGeom prst="ellipse">
            <a:avLst/>
          </a:prstGeom>
          <a:solidFill>
            <a:srgbClr val="2539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6348224" y="2331015"/>
            <a:ext cx="515100" cy="46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7196070" y="2331015"/>
            <a:ext cx="515100" cy="465600"/>
          </a:xfrm>
          <a:prstGeom prst="ellipse">
            <a:avLst/>
          </a:prstGeom>
          <a:solidFill>
            <a:srgbClr val="9B04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8043916" y="2331015"/>
            <a:ext cx="515100" cy="465600"/>
          </a:xfrm>
          <a:prstGeom prst="ellipse">
            <a:avLst/>
          </a:prstGeom>
          <a:solidFill>
            <a:srgbClr val="628E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5352800" y="3266040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5"/>
          <p:cNvSpPr/>
          <p:nvPr/>
        </p:nvSpPr>
        <p:spPr>
          <a:xfrm>
            <a:off x="5769488" y="3262496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6231026" y="3266040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6647714" y="3262496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/>
          <p:nvPr/>
        </p:nvSpPr>
        <p:spPr>
          <a:xfrm>
            <a:off x="7109251" y="3266040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7525939" y="3262496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7987476" y="3266040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8404164" y="3262496"/>
            <a:ext cx="318300" cy="3195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5096228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5333509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5570790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5808071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6080556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6317837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6555118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6792399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7063926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7301207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7538488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7775769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8030411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8267692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8504973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8742254" y="4145673"/>
            <a:ext cx="189000" cy="1971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35"/>
          <p:cNvCxnSpPr>
            <a:stCxn id="257" idx="4"/>
            <a:endCxn id="258" idx="0"/>
          </p:cNvCxnSpPr>
          <p:nvPr/>
        </p:nvCxnSpPr>
        <p:spPr>
          <a:xfrm flipH="1">
            <a:off x="5757914" y="1943638"/>
            <a:ext cx="1208100" cy="3873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35"/>
          <p:cNvCxnSpPr>
            <a:stCxn id="257" idx="4"/>
            <a:endCxn id="259" idx="0"/>
          </p:cNvCxnSpPr>
          <p:nvPr/>
        </p:nvCxnSpPr>
        <p:spPr>
          <a:xfrm flipH="1">
            <a:off x="6605714" y="1943638"/>
            <a:ext cx="360300" cy="3873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35"/>
          <p:cNvCxnSpPr>
            <a:stCxn id="257" idx="4"/>
            <a:endCxn id="260" idx="0"/>
          </p:cNvCxnSpPr>
          <p:nvPr/>
        </p:nvCxnSpPr>
        <p:spPr>
          <a:xfrm>
            <a:off x="6966014" y="1943638"/>
            <a:ext cx="487500" cy="3873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35"/>
          <p:cNvCxnSpPr>
            <a:stCxn id="257" idx="4"/>
            <a:endCxn id="261" idx="0"/>
          </p:cNvCxnSpPr>
          <p:nvPr/>
        </p:nvCxnSpPr>
        <p:spPr>
          <a:xfrm>
            <a:off x="6966014" y="1943638"/>
            <a:ext cx="1335600" cy="3873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35"/>
          <p:cNvCxnSpPr>
            <a:stCxn id="258" idx="4"/>
            <a:endCxn id="262" idx="0"/>
          </p:cNvCxnSpPr>
          <p:nvPr/>
        </p:nvCxnSpPr>
        <p:spPr>
          <a:xfrm flipH="1">
            <a:off x="5511928" y="2796616"/>
            <a:ext cx="246000" cy="4695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35"/>
          <p:cNvCxnSpPr>
            <a:stCxn id="258" idx="4"/>
            <a:endCxn id="263" idx="0"/>
          </p:cNvCxnSpPr>
          <p:nvPr/>
        </p:nvCxnSpPr>
        <p:spPr>
          <a:xfrm>
            <a:off x="5757928" y="2796616"/>
            <a:ext cx="170700" cy="465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35"/>
          <p:cNvCxnSpPr>
            <a:stCxn id="262" idx="4"/>
            <a:endCxn id="270" idx="0"/>
          </p:cNvCxnSpPr>
          <p:nvPr/>
        </p:nvCxnSpPr>
        <p:spPr>
          <a:xfrm flipH="1">
            <a:off x="5190650" y="3585540"/>
            <a:ext cx="3213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35"/>
          <p:cNvCxnSpPr>
            <a:stCxn id="262" idx="4"/>
            <a:endCxn id="271" idx="0"/>
          </p:cNvCxnSpPr>
          <p:nvPr/>
        </p:nvCxnSpPr>
        <p:spPr>
          <a:xfrm flipH="1">
            <a:off x="5427950" y="3585540"/>
            <a:ext cx="840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35"/>
          <p:cNvCxnSpPr>
            <a:stCxn id="263" idx="4"/>
            <a:endCxn id="272" idx="0"/>
          </p:cNvCxnSpPr>
          <p:nvPr/>
        </p:nvCxnSpPr>
        <p:spPr>
          <a:xfrm flipH="1">
            <a:off x="5665238" y="3581996"/>
            <a:ext cx="2634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35"/>
          <p:cNvCxnSpPr>
            <a:stCxn id="263" idx="4"/>
            <a:endCxn id="273" idx="0"/>
          </p:cNvCxnSpPr>
          <p:nvPr/>
        </p:nvCxnSpPr>
        <p:spPr>
          <a:xfrm flipH="1">
            <a:off x="5902538" y="3581996"/>
            <a:ext cx="261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35"/>
          <p:cNvSpPr txBox="1"/>
          <p:nvPr/>
        </p:nvSpPr>
        <p:spPr>
          <a:xfrm>
            <a:off x="2601049" y="2381335"/>
            <a:ext cx="159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Dimensions </a:t>
            </a:r>
            <a:endParaRPr/>
          </a:p>
        </p:txBody>
      </p:sp>
      <p:sp>
        <p:nvSpPr>
          <p:cNvPr id="297" name="Google Shape;297;p35"/>
          <p:cNvSpPr txBox="1"/>
          <p:nvPr/>
        </p:nvSpPr>
        <p:spPr>
          <a:xfrm>
            <a:off x="2601049" y="3285339"/>
            <a:ext cx="159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Variables</a:t>
            </a:r>
            <a:endParaRPr/>
          </a:p>
        </p:txBody>
      </p:sp>
      <p:sp>
        <p:nvSpPr>
          <p:cNvPr id="298" name="Google Shape;298;p35"/>
          <p:cNvSpPr txBox="1"/>
          <p:nvPr/>
        </p:nvSpPr>
        <p:spPr>
          <a:xfrm>
            <a:off x="2601049" y="4074953"/>
            <a:ext cx="159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Sub-variables</a:t>
            </a:r>
            <a:endParaRPr/>
          </a:p>
        </p:txBody>
      </p:sp>
      <p:sp>
        <p:nvSpPr>
          <p:cNvPr id="299" name="Google Shape;299;p35"/>
          <p:cNvSpPr/>
          <p:nvPr/>
        </p:nvSpPr>
        <p:spPr>
          <a:xfrm>
            <a:off x="4611500" y="5072608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4746536" y="507839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5"/>
          <p:cNvSpPr/>
          <p:nvPr/>
        </p:nvSpPr>
        <p:spPr>
          <a:xfrm>
            <a:off x="4902799" y="507453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5037835" y="5068746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5215309" y="5074537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5350345" y="5068748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5506608" y="507646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5641644" y="507067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5828767" y="5074537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5963803" y="5068748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6120066" y="507646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6255102" y="507067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6432576" y="5076466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6567612" y="5070677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/>
          <p:nvPr/>
        </p:nvSpPr>
        <p:spPr>
          <a:xfrm>
            <a:off x="6723875" y="5078393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6847336" y="507260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7044114" y="507453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7179150" y="5068746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7335413" y="5076462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7470449" y="5070673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7647923" y="507646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7782959" y="507067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7939222" y="5078391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8074258" y="5072602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8261381" y="507646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8396417" y="507067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8552680" y="5078391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8687716" y="5072602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8865190" y="5078393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9000226" y="5072604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9156490" y="5068745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9279951" y="5074531"/>
            <a:ext cx="94500" cy="81000"/>
          </a:xfrm>
          <a:prstGeom prst="ellipse">
            <a:avLst/>
          </a:prstGeom>
          <a:solidFill>
            <a:srgbClr val="D70000"/>
          </a:solidFill>
          <a:ln cap="flat" cmpd="sng" w="12700">
            <a:solidFill>
              <a:srgbClr val="D7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35"/>
          <p:cNvCxnSpPr>
            <a:stCxn id="270" idx="4"/>
            <a:endCxn id="299" idx="0"/>
          </p:cNvCxnSpPr>
          <p:nvPr/>
        </p:nvCxnSpPr>
        <p:spPr>
          <a:xfrm flipH="1">
            <a:off x="4658828" y="4342773"/>
            <a:ext cx="531900" cy="729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35"/>
          <p:cNvCxnSpPr>
            <a:stCxn id="270" idx="4"/>
            <a:endCxn id="300" idx="0"/>
          </p:cNvCxnSpPr>
          <p:nvPr/>
        </p:nvCxnSpPr>
        <p:spPr>
          <a:xfrm flipH="1">
            <a:off x="4793828" y="4342773"/>
            <a:ext cx="396900" cy="735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35"/>
          <p:cNvCxnSpPr>
            <a:stCxn id="271" idx="4"/>
            <a:endCxn id="301" idx="0"/>
          </p:cNvCxnSpPr>
          <p:nvPr/>
        </p:nvCxnSpPr>
        <p:spPr>
          <a:xfrm flipH="1">
            <a:off x="4950109" y="4342773"/>
            <a:ext cx="477900" cy="731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35"/>
          <p:cNvCxnSpPr>
            <a:stCxn id="271" idx="4"/>
            <a:endCxn id="302" idx="0"/>
          </p:cNvCxnSpPr>
          <p:nvPr/>
        </p:nvCxnSpPr>
        <p:spPr>
          <a:xfrm flipH="1">
            <a:off x="5085109" y="4342773"/>
            <a:ext cx="342900" cy="726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35"/>
          <p:cNvCxnSpPr>
            <a:stCxn id="272" idx="4"/>
            <a:endCxn id="303" idx="0"/>
          </p:cNvCxnSpPr>
          <p:nvPr/>
        </p:nvCxnSpPr>
        <p:spPr>
          <a:xfrm flipH="1">
            <a:off x="5262690" y="4342773"/>
            <a:ext cx="402600" cy="731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35"/>
          <p:cNvCxnSpPr>
            <a:stCxn id="272" idx="4"/>
            <a:endCxn id="304" idx="0"/>
          </p:cNvCxnSpPr>
          <p:nvPr/>
        </p:nvCxnSpPr>
        <p:spPr>
          <a:xfrm flipH="1">
            <a:off x="5397690" y="4342773"/>
            <a:ext cx="267600" cy="726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35"/>
          <p:cNvCxnSpPr>
            <a:stCxn id="273" idx="4"/>
            <a:endCxn id="305" idx="0"/>
          </p:cNvCxnSpPr>
          <p:nvPr/>
        </p:nvCxnSpPr>
        <p:spPr>
          <a:xfrm flipH="1">
            <a:off x="5553971" y="4342773"/>
            <a:ext cx="348600" cy="73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35"/>
          <p:cNvCxnSpPr>
            <a:stCxn id="273" idx="4"/>
            <a:endCxn id="306" idx="0"/>
          </p:cNvCxnSpPr>
          <p:nvPr/>
        </p:nvCxnSpPr>
        <p:spPr>
          <a:xfrm flipH="1">
            <a:off x="5688971" y="4342773"/>
            <a:ext cx="213600" cy="727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35"/>
          <p:cNvCxnSpPr>
            <a:stCxn id="274" idx="4"/>
            <a:endCxn id="307" idx="0"/>
          </p:cNvCxnSpPr>
          <p:nvPr/>
        </p:nvCxnSpPr>
        <p:spPr>
          <a:xfrm flipH="1">
            <a:off x="5875956" y="4342773"/>
            <a:ext cx="299100" cy="731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35"/>
          <p:cNvCxnSpPr>
            <a:stCxn id="274" idx="4"/>
            <a:endCxn id="308" idx="0"/>
          </p:cNvCxnSpPr>
          <p:nvPr/>
        </p:nvCxnSpPr>
        <p:spPr>
          <a:xfrm flipH="1">
            <a:off x="6010956" y="4342773"/>
            <a:ext cx="164100" cy="726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35"/>
          <p:cNvCxnSpPr>
            <a:stCxn id="275" idx="4"/>
            <a:endCxn id="309" idx="0"/>
          </p:cNvCxnSpPr>
          <p:nvPr/>
        </p:nvCxnSpPr>
        <p:spPr>
          <a:xfrm flipH="1">
            <a:off x="6167237" y="4342773"/>
            <a:ext cx="245100" cy="73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35"/>
          <p:cNvCxnSpPr>
            <a:stCxn id="275" idx="4"/>
            <a:endCxn id="310" idx="0"/>
          </p:cNvCxnSpPr>
          <p:nvPr/>
        </p:nvCxnSpPr>
        <p:spPr>
          <a:xfrm flipH="1">
            <a:off x="6302237" y="4342773"/>
            <a:ext cx="110100" cy="727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35"/>
          <p:cNvCxnSpPr>
            <a:stCxn id="276" idx="4"/>
            <a:endCxn id="311" idx="0"/>
          </p:cNvCxnSpPr>
          <p:nvPr/>
        </p:nvCxnSpPr>
        <p:spPr>
          <a:xfrm flipH="1">
            <a:off x="6479818" y="4342773"/>
            <a:ext cx="169800" cy="73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35"/>
          <p:cNvCxnSpPr>
            <a:stCxn id="276" idx="4"/>
            <a:endCxn id="312" idx="0"/>
          </p:cNvCxnSpPr>
          <p:nvPr/>
        </p:nvCxnSpPr>
        <p:spPr>
          <a:xfrm flipH="1">
            <a:off x="6614818" y="4342773"/>
            <a:ext cx="34800" cy="727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5" name="Google Shape;345;p35"/>
          <p:cNvCxnSpPr>
            <a:stCxn id="277" idx="4"/>
            <a:endCxn id="313" idx="0"/>
          </p:cNvCxnSpPr>
          <p:nvPr/>
        </p:nvCxnSpPr>
        <p:spPr>
          <a:xfrm flipH="1">
            <a:off x="6771099" y="4342773"/>
            <a:ext cx="115800" cy="735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35"/>
          <p:cNvCxnSpPr>
            <a:stCxn id="277" idx="4"/>
            <a:endCxn id="314" idx="0"/>
          </p:cNvCxnSpPr>
          <p:nvPr/>
        </p:nvCxnSpPr>
        <p:spPr>
          <a:xfrm>
            <a:off x="6886899" y="4342773"/>
            <a:ext cx="7800" cy="729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35"/>
          <p:cNvCxnSpPr>
            <a:stCxn id="278" idx="4"/>
            <a:endCxn id="315" idx="0"/>
          </p:cNvCxnSpPr>
          <p:nvPr/>
        </p:nvCxnSpPr>
        <p:spPr>
          <a:xfrm flipH="1">
            <a:off x="7091226" y="4342773"/>
            <a:ext cx="67200" cy="731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35"/>
          <p:cNvCxnSpPr>
            <a:stCxn id="278" idx="4"/>
            <a:endCxn id="316" idx="0"/>
          </p:cNvCxnSpPr>
          <p:nvPr/>
        </p:nvCxnSpPr>
        <p:spPr>
          <a:xfrm>
            <a:off x="7158426" y="4342773"/>
            <a:ext cx="68100" cy="726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35"/>
          <p:cNvCxnSpPr>
            <a:stCxn id="279" idx="4"/>
            <a:endCxn id="317" idx="0"/>
          </p:cNvCxnSpPr>
          <p:nvPr/>
        </p:nvCxnSpPr>
        <p:spPr>
          <a:xfrm flipH="1">
            <a:off x="7382807" y="4342773"/>
            <a:ext cx="12900" cy="73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35"/>
          <p:cNvCxnSpPr>
            <a:stCxn id="279" idx="4"/>
            <a:endCxn id="318" idx="0"/>
          </p:cNvCxnSpPr>
          <p:nvPr/>
        </p:nvCxnSpPr>
        <p:spPr>
          <a:xfrm>
            <a:off x="7395707" y="4342773"/>
            <a:ext cx="122100" cy="727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35"/>
          <p:cNvCxnSpPr>
            <a:stCxn id="280" idx="4"/>
            <a:endCxn id="319" idx="0"/>
          </p:cNvCxnSpPr>
          <p:nvPr/>
        </p:nvCxnSpPr>
        <p:spPr>
          <a:xfrm>
            <a:off x="7632988" y="4342773"/>
            <a:ext cx="62100" cy="73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35"/>
          <p:cNvCxnSpPr>
            <a:stCxn id="280" idx="4"/>
            <a:endCxn id="320" idx="0"/>
          </p:cNvCxnSpPr>
          <p:nvPr/>
        </p:nvCxnSpPr>
        <p:spPr>
          <a:xfrm>
            <a:off x="7632988" y="4342773"/>
            <a:ext cx="197100" cy="727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3" name="Google Shape;353;p35"/>
          <p:cNvCxnSpPr>
            <a:stCxn id="281" idx="4"/>
            <a:endCxn id="321" idx="0"/>
          </p:cNvCxnSpPr>
          <p:nvPr/>
        </p:nvCxnSpPr>
        <p:spPr>
          <a:xfrm>
            <a:off x="7870269" y="4342773"/>
            <a:ext cx="116100" cy="735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35"/>
          <p:cNvCxnSpPr>
            <a:stCxn id="281" idx="4"/>
            <a:endCxn id="322" idx="0"/>
          </p:cNvCxnSpPr>
          <p:nvPr/>
        </p:nvCxnSpPr>
        <p:spPr>
          <a:xfrm>
            <a:off x="7870269" y="4342773"/>
            <a:ext cx="251100" cy="729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35"/>
          <p:cNvCxnSpPr>
            <a:stCxn id="282" idx="4"/>
            <a:endCxn id="323" idx="0"/>
          </p:cNvCxnSpPr>
          <p:nvPr/>
        </p:nvCxnSpPr>
        <p:spPr>
          <a:xfrm>
            <a:off x="8124911" y="4342773"/>
            <a:ext cx="183600" cy="733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35"/>
          <p:cNvCxnSpPr>
            <a:stCxn id="282" idx="4"/>
            <a:endCxn id="324" idx="0"/>
          </p:cNvCxnSpPr>
          <p:nvPr/>
        </p:nvCxnSpPr>
        <p:spPr>
          <a:xfrm>
            <a:off x="8124911" y="4342773"/>
            <a:ext cx="318900" cy="727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35"/>
          <p:cNvCxnSpPr>
            <a:stCxn id="283" idx="4"/>
            <a:endCxn id="325" idx="0"/>
          </p:cNvCxnSpPr>
          <p:nvPr/>
        </p:nvCxnSpPr>
        <p:spPr>
          <a:xfrm>
            <a:off x="8362192" y="4342773"/>
            <a:ext cx="237600" cy="735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35"/>
          <p:cNvCxnSpPr>
            <a:stCxn id="283" idx="4"/>
            <a:endCxn id="326" idx="1"/>
          </p:cNvCxnSpPr>
          <p:nvPr/>
        </p:nvCxnSpPr>
        <p:spPr>
          <a:xfrm>
            <a:off x="8362192" y="4342773"/>
            <a:ext cx="339300" cy="741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35"/>
          <p:cNvCxnSpPr>
            <a:stCxn id="284" idx="4"/>
            <a:endCxn id="327" idx="1"/>
          </p:cNvCxnSpPr>
          <p:nvPr/>
        </p:nvCxnSpPr>
        <p:spPr>
          <a:xfrm>
            <a:off x="8599473" y="4342773"/>
            <a:ext cx="279600" cy="747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35"/>
          <p:cNvCxnSpPr>
            <a:stCxn id="284" idx="4"/>
            <a:endCxn id="328" idx="1"/>
          </p:cNvCxnSpPr>
          <p:nvPr/>
        </p:nvCxnSpPr>
        <p:spPr>
          <a:xfrm>
            <a:off x="8599473" y="4342773"/>
            <a:ext cx="414600" cy="7416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35"/>
          <p:cNvCxnSpPr>
            <a:stCxn id="285" idx="4"/>
            <a:endCxn id="329" idx="0"/>
          </p:cNvCxnSpPr>
          <p:nvPr/>
        </p:nvCxnSpPr>
        <p:spPr>
          <a:xfrm>
            <a:off x="8836754" y="4342773"/>
            <a:ext cx="366900" cy="726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35"/>
          <p:cNvCxnSpPr>
            <a:stCxn id="285" idx="4"/>
            <a:endCxn id="330" idx="0"/>
          </p:cNvCxnSpPr>
          <p:nvPr/>
        </p:nvCxnSpPr>
        <p:spPr>
          <a:xfrm>
            <a:off x="8836754" y="4342773"/>
            <a:ext cx="490500" cy="731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35"/>
          <p:cNvSpPr txBox="1"/>
          <p:nvPr/>
        </p:nvSpPr>
        <p:spPr>
          <a:xfrm>
            <a:off x="2601049" y="4907185"/>
            <a:ext cx="159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Indicators</a:t>
            </a:r>
            <a:endParaRPr/>
          </a:p>
        </p:txBody>
      </p:sp>
      <p:cxnSp>
        <p:nvCxnSpPr>
          <p:cNvPr id="364" name="Google Shape;364;p35"/>
          <p:cNvCxnSpPr>
            <a:stCxn id="264" idx="4"/>
            <a:endCxn id="274" idx="0"/>
          </p:cNvCxnSpPr>
          <p:nvPr/>
        </p:nvCxnSpPr>
        <p:spPr>
          <a:xfrm flipH="1">
            <a:off x="6175076" y="3585540"/>
            <a:ext cx="2151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5" name="Google Shape;365;p35"/>
          <p:cNvCxnSpPr>
            <a:stCxn id="264" idx="4"/>
            <a:endCxn id="275" idx="0"/>
          </p:cNvCxnSpPr>
          <p:nvPr/>
        </p:nvCxnSpPr>
        <p:spPr>
          <a:xfrm>
            <a:off x="6390176" y="3585540"/>
            <a:ext cx="222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35"/>
          <p:cNvCxnSpPr>
            <a:stCxn id="265" idx="4"/>
            <a:endCxn id="276" idx="0"/>
          </p:cNvCxnSpPr>
          <p:nvPr/>
        </p:nvCxnSpPr>
        <p:spPr>
          <a:xfrm flipH="1">
            <a:off x="6649664" y="3581996"/>
            <a:ext cx="1572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35"/>
          <p:cNvCxnSpPr>
            <a:stCxn id="265" idx="4"/>
            <a:endCxn id="277" idx="0"/>
          </p:cNvCxnSpPr>
          <p:nvPr/>
        </p:nvCxnSpPr>
        <p:spPr>
          <a:xfrm>
            <a:off x="6806864" y="3581996"/>
            <a:ext cx="801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35"/>
          <p:cNvCxnSpPr>
            <a:stCxn id="266" idx="4"/>
            <a:endCxn id="278" idx="0"/>
          </p:cNvCxnSpPr>
          <p:nvPr/>
        </p:nvCxnSpPr>
        <p:spPr>
          <a:xfrm flipH="1">
            <a:off x="7158301" y="3585540"/>
            <a:ext cx="1101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5"/>
          <p:cNvCxnSpPr>
            <a:stCxn id="266" idx="4"/>
            <a:endCxn id="279" idx="0"/>
          </p:cNvCxnSpPr>
          <p:nvPr/>
        </p:nvCxnSpPr>
        <p:spPr>
          <a:xfrm>
            <a:off x="7268401" y="3585540"/>
            <a:ext cx="1272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35"/>
          <p:cNvCxnSpPr>
            <a:stCxn id="267" idx="4"/>
            <a:endCxn id="280" idx="0"/>
          </p:cNvCxnSpPr>
          <p:nvPr/>
        </p:nvCxnSpPr>
        <p:spPr>
          <a:xfrm flipH="1">
            <a:off x="7632889" y="3581996"/>
            <a:ext cx="522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5"/>
          <p:cNvCxnSpPr>
            <a:stCxn id="267" idx="4"/>
            <a:endCxn id="281" idx="0"/>
          </p:cNvCxnSpPr>
          <p:nvPr/>
        </p:nvCxnSpPr>
        <p:spPr>
          <a:xfrm>
            <a:off x="7685089" y="3581996"/>
            <a:ext cx="1851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5"/>
          <p:cNvCxnSpPr>
            <a:stCxn id="268" idx="4"/>
            <a:endCxn id="282" idx="0"/>
          </p:cNvCxnSpPr>
          <p:nvPr/>
        </p:nvCxnSpPr>
        <p:spPr>
          <a:xfrm flipH="1">
            <a:off x="8125026" y="3585540"/>
            <a:ext cx="216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35"/>
          <p:cNvCxnSpPr>
            <a:stCxn id="268" idx="4"/>
            <a:endCxn id="283" idx="0"/>
          </p:cNvCxnSpPr>
          <p:nvPr/>
        </p:nvCxnSpPr>
        <p:spPr>
          <a:xfrm>
            <a:off x="8146626" y="3585540"/>
            <a:ext cx="215700" cy="560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35"/>
          <p:cNvCxnSpPr>
            <a:stCxn id="269" idx="4"/>
            <a:endCxn id="284" idx="0"/>
          </p:cNvCxnSpPr>
          <p:nvPr/>
        </p:nvCxnSpPr>
        <p:spPr>
          <a:xfrm>
            <a:off x="8563314" y="3581996"/>
            <a:ext cx="363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35"/>
          <p:cNvCxnSpPr>
            <a:stCxn id="269" idx="4"/>
            <a:endCxn id="285" idx="0"/>
          </p:cNvCxnSpPr>
          <p:nvPr/>
        </p:nvCxnSpPr>
        <p:spPr>
          <a:xfrm>
            <a:off x="8563314" y="3581996"/>
            <a:ext cx="273300" cy="5637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>
            <a:stCxn id="259" idx="4"/>
            <a:endCxn id="264" idx="0"/>
          </p:cNvCxnSpPr>
          <p:nvPr/>
        </p:nvCxnSpPr>
        <p:spPr>
          <a:xfrm flipH="1">
            <a:off x="6390074" y="2796615"/>
            <a:ext cx="215700" cy="4695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>
            <a:stCxn id="259" idx="4"/>
            <a:endCxn id="265" idx="0"/>
          </p:cNvCxnSpPr>
          <p:nvPr/>
        </p:nvCxnSpPr>
        <p:spPr>
          <a:xfrm>
            <a:off x="6605774" y="2796615"/>
            <a:ext cx="201000" cy="465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>
            <a:stCxn id="260" idx="4"/>
            <a:endCxn id="266" idx="0"/>
          </p:cNvCxnSpPr>
          <p:nvPr/>
        </p:nvCxnSpPr>
        <p:spPr>
          <a:xfrm flipH="1">
            <a:off x="7268520" y="2796615"/>
            <a:ext cx="185100" cy="4695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>
            <a:stCxn id="260" idx="4"/>
            <a:endCxn id="267" idx="0"/>
          </p:cNvCxnSpPr>
          <p:nvPr/>
        </p:nvCxnSpPr>
        <p:spPr>
          <a:xfrm>
            <a:off x="7453620" y="2796615"/>
            <a:ext cx="231600" cy="465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35"/>
          <p:cNvCxnSpPr>
            <a:stCxn id="261" idx="4"/>
            <a:endCxn id="268" idx="0"/>
          </p:cNvCxnSpPr>
          <p:nvPr/>
        </p:nvCxnSpPr>
        <p:spPr>
          <a:xfrm flipH="1">
            <a:off x="8146666" y="2796615"/>
            <a:ext cx="154800" cy="4695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35"/>
          <p:cNvCxnSpPr>
            <a:stCxn id="261" idx="4"/>
            <a:endCxn id="269" idx="0"/>
          </p:cNvCxnSpPr>
          <p:nvPr/>
        </p:nvCxnSpPr>
        <p:spPr>
          <a:xfrm>
            <a:off x="8301466" y="2796615"/>
            <a:ext cx="261900" cy="4659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2" name="Google Shape;382;p35"/>
          <p:cNvSpPr txBox="1"/>
          <p:nvPr/>
        </p:nvSpPr>
        <p:spPr>
          <a:xfrm>
            <a:off x="2601049" y="1544998"/>
            <a:ext cx="159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ITI Score</a:t>
            </a:r>
            <a:endParaRPr b="1"/>
          </a:p>
        </p:txBody>
      </p:sp>
      <p:cxnSp>
        <p:nvCxnSpPr>
          <p:cNvPr id="383" name="Google Shape;383;p35"/>
          <p:cNvCxnSpPr/>
          <p:nvPr/>
        </p:nvCxnSpPr>
        <p:spPr>
          <a:xfrm>
            <a:off x="2278284" y="2121062"/>
            <a:ext cx="7639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35"/>
          <p:cNvCxnSpPr/>
          <p:nvPr/>
        </p:nvCxnSpPr>
        <p:spPr>
          <a:xfrm>
            <a:off x="2268147" y="3025816"/>
            <a:ext cx="7639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5"/>
          <p:cNvCxnSpPr/>
          <p:nvPr/>
        </p:nvCxnSpPr>
        <p:spPr>
          <a:xfrm>
            <a:off x="2238684" y="3870768"/>
            <a:ext cx="7639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5"/>
          <p:cNvCxnSpPr/>
          <p:nvPr/>
        </p:nvCxnSpPr>
        <p:spPr>
          <a:xfrm>
            <a:off x="2256051" y="4715720"/>
            <a:ext cx="7639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7" name="Google Shape;387;p35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600">
                <a:solidFill>
                  <a:srgbClr val="CC2028"/>
                </a:solidFill>
              </a:rPr>
              <a:t>S</a:t>
            </a:r>
            <a:r>
              <a:rPr lang="en-GB" sz="3600">
                <a:solidFill>
                  <a:srgbClr val="CC2028"/>
                </a:solidFill>
              </a:rPr>
              <a:t>tructure</a:t>
            </a:r>
            <a:endParaRPr sz="3600">
              <a:solidFill>
                <a:srgbClr val="CC202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/>
          <p:nvPr>
            <p:ph idx="1" type="body"/>
          </p:nvPr>
        </p:nvSpPr>
        <p:spPr>
          <a:xfrm>
            <a:off x="838200" y="1320700"/>
            <a:ext cx="10515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The ITI offers </a:t>
            </a:r>
            <a:r>
              <a:rPr lang="en-GB" sz="2400">
                <a:solidFill>
                  <a:srgbClr val="C00000"/>
                </a:solidFill>
              </a:rPr>
              <a:t>t</a:t>
            </a:r>
            <a:r>
              <a:rPr lang="en-GB" sz="2400">
                <a:solidFill>
                  <a:srgbClr val="C00000"/>
                </a:solidFill>
              </a:rPr>
              <a:t>ransparency sco</a:t>
            </a:r>
            <a:r>
              <a:rPr lang="en-GB" sz="2400">
                <a:solidFill>
                  <a:srgbClr val="C00000"/>
                </a:solidFill>
              </a:rPr>
              <a:t>res</a:t>
            </a:r>
            <a:r>
              <a:rPr lang="en-GB" sz="2400"/>
              <a:t> for a comprehensive set of indicators based on a 100-point scale that contribute to:</a:t>
            </a:r>
            <a:endParaRPr sz="2400"/>
          </a:p>
          <a:p>
            <a:pPr indent="-435101" lvl="0" marL="360001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GB" sz="2400"/>
              <a:t>Raise awareness about the strengths and weaknesses of transparency in public infrastructure. </a:t>
            </a:r>
            <a:endParaRPr sz="2400"/>
          </a:p>
          <a:p>
            <a:pPr indent="-435101" lvl="0" marL="360001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GB" sz="2400"/>
              <a:t>Guide public leaders, at centralized and decentralized levels, to strengthen transparency and accountability in the sector. </a:t>
            </a:r>
            <a:endParaRPr sz="2400"/>
          </a:p>
          <a:p>
            <a:pPr indent="-435101" lvl="0" marL="360001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GB" sz="2400"/>
              <a:t>Develop a collaborative agenda to raise transparency standards that contribute to a more effective, inclusive, and sustainable infrastructure.</a:t>
            </a:r>
            <a:endParaRPr sz="2400"/>
          </a:p>
        </p:txBody>
      </p:sp>
      <p:sp>
        <p:nvSpPr>
          <p:cNvPr id="393" name="Google Shape;393;p36"/>
          <p:cNvSpPr txBox="1"/>
          <p:nvPr>
            <p:ph type="title"/>
          </p:nvPr>
        </p:nvSpPr>
        <p:spPr>
          <a:xfrm>
            <a:off x="382600" y="444704"/>
            <a:ext cx="8563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600">
                <a:solidFill>
                  <a:srgbClr val="CC2028"/>
                </a:solidFill>
              </a:rPr>
              <a:t>Output and outcomes</a:t>
            </a:r>
            <a:endParaRPr sz="4000">
              <a:solidFill>
                <a:srgbClr val="CC202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